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73" r:id="rId2"/>
    <p:sldMasterId id="2147483691" r:id="rId3"/>
  </p:sldMasterIdLst>
  <p:notesMasterIdLst>
    <p:notesMasterId r:id="rId54"/>
  </p:notesMasterIdLst>
  <p:sldIdLst>
    <p:sldId id="256" r:id="rId4"/>
    <p:sldId id="548" r:id="rId5"/>
    <p:sldId id="286" r:id="rId6"/>
    <p:sldId id="634" r:id="rId7"/>
    <p:sldId id="528" r:id="rId8"/>
    <p:sldId id="636" r:id="rId9"/>
    <p:sldId id="635" r:id="rId10"/>
    <p:sldId id="639" r:id="rId11"/>
    <p:sldId id="640" r:id="rId12"/>
    <p:sldId id="641" r:id="rId13"/>
    <p:sldId id="631" r:id="rId14"/>
    <p:sldId id="638" r:id="rId15"/>
    <p:sldId id="630" r:id="rId16"/>
    <p:sldId id="305" r:id="rId17"/>
    <p:sldId id="637" r:id="rId18"/>
    <p:sldId id="595" r:id="rId19"/>
    <p:sldId id="699" r:id="rId20"/>
    <p:sldId id="303" r:id="rId21"/>
    <p:sldId id="304" r:id="rId22"/>
    <p:sldId id="529" r:id="rId23"/>
    <p:sldId id="260" r:id="rId24"/>
    <p:sldId id="315" r:id="rId25"/>
    <p:sldId id="274" r:id="rId26"/>
    <p:sldId id="319" r:id="rId27"/>
    <p:sldId id="310" r:id="rId28"/>
    <p:sldId id="311" r:id="rId29"/>
    <p:sldId id="354" r:id="rId30"/>
    <p:sldId id="633" r:id="rId31"/>
    <p:sldId id="698" r:id="rId32"/>
    <p:sldId id="594" r:id="rId33"/>
    <p:sldId id="613" r:id="rId34"/>
    <p:sldId id="309" r:id="rId35"/>
    <p:sldId id="1239" r:id="rId36"/>
    <p:sldId id="643" r:id="rId37"/>
    <p:sldId id="642" r:id="rId38"/>
    <p:sldId id="647" r:id="rId39"/>
    <p:sldId id="644" r:id="rId40"/>
    <p:sldId id="645" r:id="rId41"/>
    <p:sldId id="646" r:id="rId42"/>
    <p:sldId id="293" r:id="rId43"/>
    <p:sldId id="296" r:id="rId44"/>
    <p:sldId id="295" r:id="rId45"/>
    <p:sldId id="294" r:id="rId46"/>
    <p:sldId id="297" r:id="rId47"/>
    <p:sldId id="298" r:id="rId48"/>
    <p:sldId id="299" r:id="rId49"/>
    <p:sldId id="300" r:id="rId50"/>
    <p:sldId id="301" r:id="rId51"/>
    <p:sldId id="291" r:id="rId52"/>
    <p:sldId id="292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Gill Sans" panose="020B0604020202020204" charset="0"/>
      <p:regular r:id="rId65"/>
      <p:bold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Montserrat" panose="00000500000000000000" pitchFamily="2" charset="0"/>
      <p:regular r:id="rId75"/>
      <p:bold r:id="rId76"/>
      <p:italic r:id="rId77"/>
      <p:boldItalic r:id="rId78"/>
    </p:embeddedFont>
    <p:embeddedFont>
      <p:font typeface="Rockwell" panose="02060603020205020403" pitchFamily="18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7F1FDAF2-4812-4768-8413-8F7BC86895B5}">
          <p14:sldIdLst>
            <p14:sldId id="256"/>
          </p14:sldIdLst>
        </p14:section>
        <p14:section name="Introduction" id="{C0631C4E-62EB-44A3-A21E-B7FFEAB08B5D}">
          <p14:sldIdLst>
            <p14:sldId id="548"/>
          </p14:sldIdLst>
        </p14:section>
        <p14:section name="Browser" id="{B46E0B58-288C-426E-B252-653C7752919C}">
          <p14:sldIdLst>
            <p14:sldId id="286"/>
            <p14:sldId id="634"/>
          </p14:sldIdLst>
        </p14:section>
        <p14:section name="VSC" id="{032EE8FA-A7E7-466D-A737-266777EEF034}">
          <p14:sldIdLst>
            <p14:sldId id="528"/>
            <p14:sldId id="636"/>
            <p14:sldId id="635"/>
            <p14:sldId id="639"/>
            <p14:sldId id="640"/>
            <p14:sldId id="641"/>
            <p14:sldId id="631"/>
            <p14:sldId id="638"/>
            <p14:sldId id="630"/>
            <p14:sldId id="305"/>
            <p14:sldId id="637"/>
            <p14:sldId id="595"/>
            <p14:sldId id="699"/>
          </p14:sldIdLst>
        </p14:section>
        <p14:section name="Terminals" id="{A81D92F5-9951-4B8A-A88C-60A6D1BFAAF4}">
          <p14:sldIdLst>
            <p14:sldId id="303"/>
            <p14:sldId id="304"/>
          </p14:sldIdLst>
        </p14:section>
        <p14:section name="Git / Github" id="{EA74B1EB-434F-4790-9C23-A1586B3FC0A1}">
          <p14:sldIdLst>
            <p14:sldId id="529"/>
            <p14:sldId id="260"/>
            <p14:sldId id="315"/>
          </p14:sldIdLst>
        </p14:section>
        <p14:section name="Node" id="{E3537971-9CCC-4755-BC73-56A221683663}">
          <p14:sldIdLst>
            <p14:sldId id="274"/>
            <p14:sldId id="319"/>
            <p14:sldId id="310"/>
            <p14:sldId id="311"/>
            <p14:sldId id="354"/>
            <p14:sldId id="633"/>
            <p14:sldId id="698"/>
            <p14:sldId id="594"/>
            <p14:sldId id="613"/>
            <p14:sldId id="309"/>
            <p14:sldId id="1239"/>
            <p14:sldId id="643"/>
          </p14:sldIdLst>
        </p14:section>
        <p14:section name="Linter" id="{14D0BEAF-8A31-4293-9AF3-9441F9F7ECA5}">
          <p14:sldIdLst>
            <p14:sldId id="642"/>
            <p14:sldId id="647"/>
            <p14:sldId id="644"/>
            <p14:sldId id="645"/>
            <p14:sldId id="646"/>
          </p14:sldIdLst>
        </p14:section>
        <p14:section name="Sonarqube" id="{431037CA-121C-4187-9D8C-94F95A3CB409}">
          <p14:sldIdLst>
            <p14:sldId id="293"/>
            <p14:sldId id="296"/>
            <p14:sldId id="295"/>
            <p14:sldId id="294"/>
            <p14:sldId id="297"/>
            <p14:sldId id="298"/>
            <p14:sldId id="299"/>
            <p14:sldId id="300"/>
            <p14:sldId id="301"/>
          </p14:sldIdLst>
        </p14:section>
        <p14:section name="End" id="{B15CC1CA-3E1D-4D22-90F6-06A89A36FF1B}">
          <p14:sldIdLst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93" autoAdjust="0"/>
  </p:normalViewPr>
  <p:slideViewPr>
    <p:cSldViewPr snapToGrid="0">
      <p:cViewPr varScale="1">
        <p:scale>
          <a:sx n="97" d="100"/>
          <a:sy n="97" d="100"/>
        </p:scale>
        <p:origin x="49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6" Type="http://schemas.openxmlformats.org/officeDocument/2006/relationships/font" Target="fonts/font22.fntdata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2.xml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hyperlink" Target="https://nodejs.org/es/" TargetMode="External"/><Relationship Id="rId1" Type="http://schemas.openxmlformats.org/officeDocument/2006/relationships/hyperlink" Target="https://code.visualstudio.com/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hyperlink" Target="https://webpack.js.org/" TargetMode="Externa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hyperlink" Target="https://github.com/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es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12" Type="http://schemas.openxmlformats.org/officeDocument/2006/relationships/hyperlink" Target="https://github.com/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7.png"/><Relationship Id="rId11" Type="http://schemas.openxmlformats.org/officeDocument/2006/relationships/hyperlink" Target="https://git-scm.com/" TargetMode="External"/><Relationship Id="rId5" Type="http://schemas.openxmlformats.org/officeDocument/2006/relationships/hyperlink" Target="https://code.visualstudio.com/" TargetMode="External"/><Relationship Id="rId15" Type="http://schemas.openxmlformats.org/officeDocument/2006/relationships/hyperlink" Target="https://webpack.js.org/" TargetMode="External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9D04AD-2611-40D7-AFE6-70B2661B8A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0408E4-5452-48F9-B8C4-65003538B6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 dirty="0"/>
            <a:t>Navegador: </a:t>
          </a:r>
        </a:p>
        <a:p>
          <a:pPr>
            <a:lnSpc>
              <a:spcPct val="100000"/>
            </a:lnSpc>
          </a:pPr>
          <a:r>
            <a:rPr lang="es-ES" sz="1200" dirty="0"/>
            <a:t>Chrome</a:t>
          </a:r>
          <a:endParaRPr lang="en-US" sz="1200" dirty="0"/>
        </a:p>
      </dgm:t>
    </dgm:pt>
    <dgm:pt modelId="{3B3FB35C-8083-4899-AC98-759E7ECCFA69}" type="parTrans" cxnId="{E08CAC62-9E26-467F-AC3A-E86FEAB87D12}">
      <dgm:prSet/>
      <dgm:spPr/>
      <dgm:t>
        <a:bodyPr/>
        <a:lstStyle/>
        <a:p>
          <a:endParaRPr lang="en-US"/>
        </a:p>
      </dgm:t>
    </dgm:pt>
    <dgm:pt modelId="{2E7DD2DB-7997-44D5-8CD2-1E9DF0F0EFB7}" type="sibTrans" cxnId="{E08CAC62-9E26-467F-AC3A-E86FEAB87D12}">
      <dgm:prSet/>
      <dgm:spPr/>
      <dgm:t>
        <a:bodyPr/>
        <a:lstStyle/>
        <a:p>
          <a:endParaRPr lang="en-US"/>
        </a:p>
      </dgm:t>
    </dgm:pt>
    <dgm:pt modelId="{83F5A3A8-22AC-4222-ABD8-3E6482478A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 dirty="0"/>
            <a:t>Editor de código: </a:t>
          </a:r>
          <a:br>
            <a:rPr lang="es-ES" sz="1200" dirty="0"/>
          </a:br>
          <a:r>
            <a:rPr lang="en-US" sz="1200" noProof="0" dirty="0"/>
            <a:t>Visual Studio Code</a:t>
          </a:r>
          <a:br>
            <a:rPr lang="es-ES" sz="1200" dirty="0"/>
          </a:br>
          <a:r>
            <a:rPr lang="es-ES" sz="1200" dirty="0">
              <a:hlinkClick xmlns:r="http://schemas.openxmlformats.org/officeDocument/2006/relationships" r:id="rId1"/>
            </a:rPr>
            <a:t>https://code.visualstudio.com/</a:t>
          </a:r>
          <a:endParaRPr lang="en-US" sz="1200" dirty="0"/>
        </a:p>
      </dgm:t>
    </dgm:pt>
    <dgm:pt modelId="{9FFA76D2-0C5D-471E-B9A4-CFA3E73B9146}" type="parTrans" cxnId="{1237EC30-BF8F-44CB-AA86-B7CA2489F2F3}">
      <dgm:prSet/>
      <dgm:spPr/>
      <dgm:t>
        <a:bodyPr/>
        <a:lstStyle/>
        <a:p>
          <a:endParaRPr lang="en-US"/>
        </a:p>
      </dgm:t>
    </dgm:pt>
    <dgm:pt modelId="{B85D6985-BBDD-4EDC-BFD8-BBF6A379260A}" type="sibTrans" cxnId="{1237EC30-BF8F-44CB-AA86-B7CA2489F2F3}">
      <dgm:prSet/>
      <dgm:spPr/>
      <dgm:t>
        <a:bodyPr/>
        <a:lstStyle/>
        <a:p>
          <a:endParaRPr lang="en-US"/>
        </a:p>
      </dgm:t>
    </dgm:pt>
    <dgm:pt modelId="{3EC9B53F-30E9-4E07-8CCC-18C2BE381E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 dirty="0"/>
            <a:t>Node.js y </a:t>
          </a:r>
          <a:br>
            <a:rPr lang="es-ES" sz="1200" dirty="0"/>
          </a:br>
          <a:r>
            <a:rPr lang="es-ES" sz="1200" dirty="0"/>
            <a:t>npm (gestor de paquetes )</a:t>
          </a:r>
          <a:br>
            <a:rPr lang="es-ES" sz="1200" dirty="0"/>
          </a:br>
          <a:r>
            <a:rPr lang="es-ES" sz="1200" dirty="0">
              <a:hlinkClick xmlns:r="http://schemas.openxmlformats.org/officeDocument/2006/relationships" r:id="rId2"/>
            </a:rPr>
            <a:t>https://nodejs.org/es/</a:t>
          </a:r>
          <a:endParaRPr lang="en-US" sz="1200" dirty="0"/>
        </a:p>
      </dgm:t>
    </dgm:pt>
    <dgm:pt modelId="{855FFBC3-10FC-451C-9CB5-10B5147C0BAC}" type="parTrans" cxnId="{F21B196B-D4F8-4EFE-9015-44E4B5994516}">
      <dgm:prSet/>
      <dgm:spPr/>
      <dgm:t>
        <a:bodyPr/>
        <a:lstStyle/>
        <a:p>
          <a:endParaRPr lang="en-US"/>
        </a:p>
      </dgm:t>
    </dgm:pt>
    <dgm:pt modelId="{9F6C6FF2-2CEE-4A60-8310-D1911CC41A0E}" type="sibTrans" cxnId="{F21B196B-D4F8-4EFE-9015-44E4B5994516}">
      <dgm:prSet/>
      <dgm:spPr/>
      <dgm:t>
        <a:bodyPr/>
        <a:lstStyle/>
        <a:p>
          <a:endParaRPr lang="en-US"/>
        </a:p>
      </dgm:t>
    </dgm:pt>
    <dgm:pt modelId="{D2A95366-8C75-4247-9DC1-48AD083429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 dirty="0"/>
            <a:t>Git y una cuenta en GitHub</a:t>
          </a:r>
          <a:br>
            <a:rPr lang="es-ES" sz="1200" dirty="0"/>
          </a:br>
          <a:r>
            <a:rPr lang="es-ES" sz="1200" dirty="0">
              <a:hlinkClick xmlns:r="http://schemas.openxmlformats.org/officeDocument/2006/relationships" r:id="rId3"/>
            </a:rPr>
            <a:t>https://git-scm.com/</a:t>
          </a:r>
          <a:br>
            <a:rPr lang="es-ES" sz="1200" dirty="0"/>
          </a:br>
          <a:r>
            <a:rPr lang="es-ES" sz="1200" dirty="0">
              <a:hlinkClick xmlns:r="http://schemas.openxmlformats.org/officeDocument/2006/relationships" r:id="rId4"/>
            </a:rPr>
            <a:t>https://github.com/</a:t>
          </a:r>
          <a:endParaRPr lang="en-US" sz="1200" dirty="0"/>
        </a:p>
      </dgm:t>
    </dgm:pt>
    <dgm:pt modelId="{50DD4354-E27F-4B0F-B87C-3C6F6E726450}" type="parTrans" cxnId="{360D915F-FC0E-4341-9B6D-2E271F4637C6}">
      <dgm:prSet/>
      <dgm:spPr/>
      <dgm:t>
        <a:bodyPr/>
        <a:lstStyle/>
        <a:p>
          <a:endParaRPr lang="en-US"/>
        </a:p>
      </dgm:t>
    </dgm:pt>
    <dgm:pt modelId="{D77B646F-21B4-49EB-8167-E4A73EEBBFBD}" type="sibTrans" cxnId="{360D915F-FC0E-4341-9B6D-2E271F4637C6}">
      <dgm:prSet/>
      <dgm:spPr/>
      <dgm:t>
        <a:bodyPr/>
        <a:lstStyle/>
        <a:p>
          <a:endParaRPr lang="en-US"/>
        </a:p>
      </dgm:t>
    </dgm:pt>
    <dgm:pt modelId="{C1359D3A-8138-41F0-AA45-97A402BFA0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 dirty="0"/>
            <a:t>Versiones ‘genéricas’; herramientas de desarrollo</a:t>
          </a:r>
          <a:endParaRPr lang="en-US" sz="900" dirty="0"/>
        </a:p>
      </dgm:t>
    </dgm:pt>
    <dgm:pt modelId="{D5BC7745-691B-452C-B0A2-5289CC74E194}" type="parTrans" cxnId="{5F5C8D06-F0BB-4658-853E-114388060A86}">
      <dgm:prSet/>
      <dgm:spPr/>
      <dgm:t>
        <a:bodyPr/>
        <a:lstStyle/>
        <a:p>
          <a:endParaRPr lang="es-ES"/>
        </a:p>
      </dgm:t>
    </dgm:pt>
    <dgm:pt modelId="{0C68ED26-8B7F-45C4-AB43-7FC4CAE23E5E}" type="sibTrans" cxnId="{5F5C8D06-F0BB-4658-853E-114388060A86}">
      <dgm:prSet/>
      <dgm:spPr/>
      <dgm:t>
        <a:bodyPr/>
        <a:lstStyle/>
        <a:p>
          <a:endParaRPr lang="es-ES"/>
        </a:p>
      </dgm:t>
    </dgm:pt>
    <dgm:pt modelId="{DD096499-BC51-4AAD-8F98-645AE14272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 dirty="0"/>
            <a:t>Versiones para desarrollo</a:t>
          </a:r>
        </a:p>
      </dgm:t>
    </dgm:pt>
    <dgm:pt modelId="{091F62F3-9EAA-4A0B-A5F3-0FBF11AA38A9}" type="parTrans" cxnId="{621E6ECE-94CA-4FC4-95AF-855F6EA4C647}">
      <dgm:prSet/>
      <dgm:spPr/>
      <dgm:t>
        <a:bodyPr/>
        <a:lstStyle/>
        <a:p>
          <a:endParaRPr lang="es-ES"/>
        </a:p>
      </dgm:t>
    </dgm:pt>
    <dgm:pt modelId="{237A4699-ACB5-4CAF-B865-FAA1372B3BD6}" type="sibTrans" cxnId="{621E6ECE-94CA-4FC4-95AF-855F6EA4C647}">
      <dgm:prSet/>
      <dgm:spPr/>
      <dgm:t>
        <a:bodyPr/>
        <a:lstStyle/>
        <a:p>
          <a:endParaRPr lang="es-ES"/>
        </a:p>
      </dgm:t>
    </dgm:pt>
    <dgm:pt modelId="{1AD07B8D-4AA0-4CB0-9F92-EC6881FEF4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/>
            <a:t>Ayuda de escritura ágil de HTML y CSS con Emmet</a:t>
          </a:r>
          <a:endParaRPr lang="en-US" sz="900" dirty="0"/>
        </a:p>
      </dgm:t>
    </dgm:pt>
    <dgm:pt modelId="{4BE9AC8B-A517-421C-A40E-BE300BCE3C4D}" type="parTrans" cxnId="{0335EA30-95B6-418E-ACDC-B6437712A604}">
      <dgm:prSet/>
      <dgm:spPr/>
      <dgm:t>
        <a:bodyPr/>
        <a:lstStyle/>
        <a:p>
          <a:endParaRPr lang="es-ES"/>
        </a:p>
      </dgm:t>
    </dgm:pt>
    <dgm:pt modelId="{2882FD6C-4B06-4BDB-B90A-F421948477F4}" type="sibTrans" cxnId="{0335EA30-95B6-418E-ACDC-B6437712A604}">
      <dgm:prSet/>
      <dgm:spPr/>
      <dgm:t>
        <a:bodyPr/>
        <a:lstStyle/>
        <a:p>
          <a:endParaRPr lang="es-ES"/>
        </a:p>
      </dgm:t>
    </dgm:pt>
    <dgm:pt modelId="{C900D6B4-1916-4816-9AB1-A888CBAEC4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 dirty="0" err="1"/>
            <a:t>Plugins</a:t>
          </a:r>
          <a:r>
            <a:rPr lang="es-ES" sz="900" dirty="0"/>
            <a:t> adecuados a cada lenguaje / </a:t>
          </a:r>
          <a:r>
            <a:rPr lang="es-ES" sz="900" dirty="0" err="1"/>
            <a:t>framework</a:t>
          </a:r>
          <a:endParaRPr lang="es-ES" sz="900" dirty="0"/>
        </a:p>
      </dgm:t>
    </dgm:pt>
    <dgm:pt modelId="{97A7705D-8024-4A3F-B684-5CA4F73E9DBA}" type="parTrans" cxnId="{45B46E37-B4B7-49FA-A2C8-BEC4D1114276}">
      <dgm:prSet/>
      <dgm:spPr/>
      <dgm:t>
        <a:bodyPr/>
        <a:lstStyle/>
        <a:p>
          <a:endParaRPr lang="es-ES"/>
        </a:p>
      </dgm:t>
    </dgm:pt>
    <dgm:pt modelId="{18F295F5-B4F6-4123-AAAE-AE72F826A18B}" type="sibTrans" cxnId="{45B46E37-B4B7-49FA-A2C8-BEC4D1114276}">
      <dgm:prSet/>
      <dgm:spPr/>
      <dgm:t>
        <a:bodyPr/>
        <a:lstStyle/>
        <a:p>
          <a:endParaRPr lang="es-ES"/>
        </a:p>
      </dgm:t>
    </dgm:pt>
    <dgm:pt modelId="{3ED36B7C-D6F5-426D-9899-C65554B061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 dirty="0"/>
            <a:t>Entorno de ejecución de JS, habitualmente para </a:t>
          </a:r>
          <a:r>
            <a:rPr lang="es-ES" sz="900" dirty="0" err="1"/>
            <a:t>ell</a:t>
          </a:r>
          <a:r>
            <a:rPr lang="es-ES" sz="900" dirty="0"/>
            <a:t> lado servidor</a:t>
          </a:r>
          <a:endParaRPr lang="en-US" sz="900" dirty="0"/>
        </a:p>
      </dgm:t>
    </dgm:pt>
    <dgm:pt modelId="{C228BAD2-3DFA-4C69-80DE-482DCA5FA9DF}" type="parTrans" cxnId="{28001B78-094C-4471-BC61-DA9D5F12607C}">
      <dgm:prSet/>
      <dgm:spPr/>
      <dgm:t>
        <a:bodyPr/>
        <a:lstStyle/>
        <a:p>
          <a:endParaRPr lang="es-ES"/>
        </a:p>
      </dgm:t>
    </dgm:pt>
    <dgm:pt modelId="{49CFB680-BA16-419D-8ABB-E719503191AC}" type="sibTrans" cxnId="{28001B78-094C-4471-BC61-DA9D5F12607C}">
      <dgm:prSet/>
      <dgm:spPr/>
      <dgm:t>
        <a:bodyPr/>
        <a:lstStyle/>
        <a:p>
          <a:endParaRPr lang="es-ES"/>
        </a:p>
      </dgm:t>
    </dgm:pt>
    <dgm:pt modelId="{3097CE24-B802-443D-804E-992307BA6F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/>
            <a:t>Incorpora npm como gestor de paquetes y dependencias</a:t>
          </a:r>
          <a:endParaRPr lang="es-ES" sz="900" dirty="0"/>
        </a:p>
      </dgm:t>
    </dgm:pt>
    <dgm:pt modelId="{E6EC6231-F865-4AC4-A3BB-CABF3458BBAF}" type="parTrans" cxnId="{7A1DB023-E654-432D-805D-D9DE09C7EF51}">
      <dgm:prSet/>
      <dgm:spPr/>
      <dgm:t>
        <a:bodyPr/>
        <a:lstStyle/>
        <a:p>
          <a:endParaRPr lang="es-ES"/>
        </a:p>
      </dgm:t>
    </dgm:pt>
    <dgm:pt modelId="{B3040393-60AA-4270-930E-232F8B76D36A}" type="sibTrans" cxnId="{7A1DB023-E654-432D-805D-D9DE09C7EF51}">
      <dgm:prSet/>
      <dgm:spPr/>
      <dgm:t>
        <a:bodyPr/>
        <a:lstStyle/>
        <a:p>
          <a:endParaRPr lang="es-ES"/>
        </a:p>
      </dgm:t>
    </dgm:pt>
    <dgm:pt modelId="{B25C33C1-1883-426B-B9BC-B6B80628C4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Webpack</a:t>
          </a:r>
          <a:br>
            <a:rPr lang="en-US" sz="1400" dirty="0"/>
          </a:br>
          <a:r>
            <a:rPr lang="es-ES" sz="1400" dirty="0">
              <a:hlinkClick xmlns:r="http://schemas.openxmlformats.org/officeDocument/2006/relationships" r:id="rId5"/>
            </a:rPr>
            <a:t>https://webpack.js.org/ </a:t>
          </a:r>
          <a:endParaRPr lang="en-US" sz="1400" dirty="0"/>
        </a:p>
      </dgm:t>
    </dgm:pt>
    <dgm:pt modelId="{FF7802D1-415E-4803-9CC6-8590C3551B0F}" type="parTrans" cxnId="{1759C62A-67A1-4820-8BFA-1911F3DC44B2}">
      <dgm:prSet/>
      <dgm:spPr/>
      <dgm:t>
        <a:bodyPr/>
        <a:lstStyle/>
        <a:p>
          <a:endParaRPr lang="es-ES"/>
        </a:p>
      </dgm:t>
    </dgm:pt>
    <dgm:pt modelId="{2FAA9CDC-3B3E-4C1D-BAB6-069953902590}" type="sibTrans" cxnId="{1759C62A-67A1-4820-8BFA-1911F3DC44B2}">
      <dgm:prSet/>
      <dgm:spPr/>
      <dgm:t>
        <a:bodyPr/>
        <a:lstStyle/>
        <a:p>
          <a:endParaRPr lang="es-ES"/>
        </a:p>
      </dgm:t>
    </dgm:pt>
    <dgm:pt modelId="{9425A459-B263-4B98-9DF6-1767AEEBEF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 dirty="0"/>
            <a:t>Gestor de tareas:</a:t>
          </a:r>
        </a:p>
        <a:p>
          <a:pPr>
            <a:lnSpc>
              <a:spcPct val="100000"/>
            </a:lnSpc>
          </a:pPr>
          <a:r>
            <a:rPr lang="es-ES" sz="900" dirty="0"/>
            <a:t>compilación de CSS, transpilación de TS, empaquetado de la aplicación final (</a:t>
          </a:r>
          <a:r>
            <a:rPr lang="es-ES" sz="900" dirty="0" err="1"/>
            <a:t>bundles</a:t>
          </a:r>
          <a:r>
            <a:rPr lang="es-ES" sz="900" dirty="0"/>
            <a:t>) </a:t>
          </a:r>
          <a:endParaRPr lang="en-US" sz="900" dirty="0"/>
        </a:p>
      </dgm:t>
    </dgm:pt>
    <dgm:pt modelId="{E31E221D-D8F0-4A98-A425-3BAA41735381}" type="parTrans" cxnId="{2EABD34A-5CAE-41E3-A7C7-4D5FAEDA3500}">
      <dgm:prSet/>
      <dgm:spPr/>
      <dgm:t>
        <a:bodyPr/>
        <a:lstStyle/>
        <a:p>
          <a:endParaRPr lang="es-ES"/>
        </a:p>
      </dgm:t>
    </dgm:pt>
    <dgm:pt modelId="{9B028024-29DA-4B20-8A8A-DDA5EDAD0F8F}" type="sibTrans" cxnId="{2EABD34A-5CAE-41E3-A7C7-4D5FAEDA3500}">
      <dgm:prSet/>
      <dgm:spPr/>
      <dgm:t>
        <a:bodyPr/>
        <a:lstStyle/>
        <a:p>
          <a:endParaRPr lang="es-ES"/>
        </a:p>
      </dgm:t>
    </dgm:pt>
    <dgm:pt modelId="{A5FE5A9A-ED02-4436-A3D6-79906466CD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 dirty="0"/>
            <a:t>Git para la gestión del repositorio de software</a:t>
          </a:r>
          <a:endParaRPr lang="en-US" sz="900" dirty="0"/>
        </a:p>
      </dgm:t>
    </dgm:pt>
    <dgm:pt modelId="{69D636E0-B890-4A4C-9EDB-DAB5EA01658B}" type="parTrans" cxnId="{66F70891-46D2-42D5-94AF-B672AD155810}">
      <dgm:prSet/>
      <dgm:spPr/>
      <dgm:t>
        <a:bodyPr/>
        <a:lstStyle/>
        <a:p>
          <a:endParaRPr lang="es-ES"/>
        </a:p>
      </dgm:t>
    </dgm:pt>
    <dgm:pt modelId="{C9ED9611-45BE-41DF-A3E0-18510736DA69}" type="sibTrans" cxnId="{66F70891-46D2-42D5-94AF-B672AD155810}">
      <dgm:prSet/>
      <dgm:spPr/>
      <dgm:t>
        <a:bodyPr/>
        <a:lstStyle/>
        <a:p>
          <a:endParaRPr lang="es-ES"/>
        </a:p>
      </dgm:t>
    </dgm:pt>
    <dgm:pt modelId="{06ADB8BD-A599-4E9C-B4FE-2AEB659144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900" dirty="0"/>
            <a:t>GitHub como hosting de repositorios </a:t>
          </a:r>
          <a:endParaRPr lang="en-US" sz="900" dirty="0"/>
        </a:p>
      </dgm:t>
    </dgm:pt>
    <dgm:pt modelId="{1493EE64-1706-4376-8297-620D35606A27}" type="parTrans" cxnId="{85C44A70-13E6-4161-AF5A-96A2FE746640}">
      <dgm:prSet/>
      <dgm:spPr/>
      <dgm:t>
        <a:bodyPr/>
        <a:lstStyle/>
        <a:p>
          <a:endParaRPr lang="es-ES"/>
        </a:p>
      </dgm:t>
    </dgm:pt>
    <dgm:pt modelId="{A2AD3C4E-BB35-4848-B785-2B4A20F02C92}" type="sibTrans" cxnId="{85C44A70-13E6-4161-AF5A-96A2FE746640}">
      <dgm:prSet/>
      <dgm:spPr/>
      <dgm:t>
        <a:bodyPr/>
        <a:lstStyle/>
        <a:p>
          <a:endParaRPr lang="es-ES"/>
        </a:p>
      </dgm:t>
    </dgm:pt>
    <dgm:pt modelId="{72F37B8B-9CF1-4C4D-95AE-30D82DB87D60}" type="pres">
      <dgm:prSet presAssocID="{439D04AD-2611-40D7-AFE6-70B2661B8A58}" presName="root" presStyleCnt="0">
        <dgm:presLayoutVars>
          <dgm:dir/>
          <dgm:resizeHandles val="exact"/>
        </dgm:presLayoutVars>
      </dgm:prSet>
      <dgm:spPr/>
    </dgm:pt>
    <dgm:pt modelId="{0D9ECDA6-2DF0-404F-8BEB-E7673106DB78}" type="pres">
      <dgm:prSet presAssocID="{4E0408E4-5452-48F9-B8C4-65003538B67E}" presName="compNode" presStyleCnt="0"/>
      <dgm:spPr/>
    </dgm:pt>
    <dgm:pt modelId="{6496E699-67DF-4A1A-BC40-7A87B9EC14C5}" type="pres">
      <dgm:prSet presAssocID="{4E0408E4-5452-48F9-B8C4-65003538B67E}" presName="bgRect" presStyleLbl="bgShp" presStyleIdx="0" presStyleCnt="5"/>
      <dgm:spPr/>
    </dgm:pt>
    <dgm:pt modelId="{01B77D06-7C2E-4516-8DB2-3059579E6ABC}" type="pres">
      <dgm:prSet presAssocID="{4E0408E4-5452-48F9-B8C4-65003538B67E}" presName="iconRect" presStyleLbl="node1" presStyleIdx="0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DF0212A-BD8E-42A5-8E6C-065406DEE327}" type="pres">
      <dgm:prSet presAssocID="{4E0408E4-5452-48F9-B8C4-65003538B67E}" presName="spaceRect" presStyleCnt="0"/>
      <dgm:spPr/>
    </dgm:pt>
    <dgm:pt modelId="{804FB14E-9623-4E65-A77C-400FFDF0807A}" type="pres">
      <dgm:prSet presAssocID="{4E0408E4-5452-48F9-B8C4-65003538B67E}" presName="parTx" presStyleLbl="revTx" presStyleIdx="0" presStyleCnt="10">
        <dgm:presLayoutVars>
          <dgm:chMax val="0"/>
          <dgm:chPref val="0"/>
        </dgm:presLayoutVars>
      </dgm:prSet>
      <dgm:spPr/>
    </dgm:pt>
    <dgm:pt modelId="{B8865CAD-AA31-4AF6-86E5-66E2DB2B1CED}" type="pres">
      <dgm:prSet presAssocID="{4E0408E4-5452-48F9-B8C4-65003538B67E}" presName="desTx" presStyleLbl="revTx" presStyleIdx="1" presStyleCnt="10">
        <dgm:presLayoutVars/>
      </dgm:prSet>
      <dgm:spPr/>
    </dgm:pt>
    <dgm:pt modelId="{EEFFE724-DDB1-4578-A0E4-6D5415E210D0}" type="pres">
      <dgm:prSet presAssocID="{2E7DD2DB-7997-44D5-8CD2-1E9DF0F0EFB7}" presName="sibTrans" presStyleCnt="0"/>
      <dgm:spPr/>
    </dgm:pt>
    <dgm:pt modelId="{43F3EB0F-F813-42B4-828B-C803B0F04E02}" type="pres">
      <dgm:prSet presAssocID="{83F5A3A8-22AC-4222-ABD8-3E6482478AFE}" presName="compNode" presStyleCnt="0"/>
      <dgm:spPr/>
    </dgm:pt>
    <dgm:pt modelId="{4C17B56E-82BD-4B22-B776-9CD38BDE2CBF}" type="pres">
      <dgm:prSet presAssocID="{83F5A3A8-22AC-4222-ABD8-3E6482478AFE}" presName="bgRect" presStyleLbl="bgShp" presStyleIdx="1" presStyleCnt="5"/>
      <dgm:spPr/>
    </dgm:pt>
    <dgm:pt modelId="{3FB26E0F-1F40-441E-8DFA-00C9C82E33C6}" type="pres">
      <dgm:prSet presAssocID="{83F5A3A8-22AC-4222-ABD8-3E6482478AFE}" presName="iconRect" presStyleLbl="node1" presStyleIdx="1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798AB96B-7061-4AC2-B94B-8953F43FA2A6}" type="pres">
      <dgm:prSet presAssocID="{83F5A3A8-22AC-4222-ABD8-3E6482478AFE}" presName="spaceRect" presStyleCnt="0"/>
      <dgm:spPr/>
    </dgm:pt>
    <dgm:pt modelId="{1485614E-C0D3-48A0-935E-BF24DA5FAB09}" type="pres">
      <dgm:prSet presAssocID="{83F5A3A8-22AC-4222-ABD8-3E6482478AFE}" presName="parTx" presStyleLbl="revTx" presStyleIdx="2" presStyleCnt="10">
        <dgm:presLayoutVars>
          <dgm:chMax val="0"/>
          <dgm:chPref val="0"/>
        </dgm:presLayoutVars>
      </dgm:prSet>
      <dgm:spPr/>
    </dgm:pt>
    <dgm:pt modelId="{1D97AE21-DC8F-4940-AEEF-DA2BA434E0D5}" type="pres">
      <dgm:prSet presAssocID="{83F5A3A8-22AC-4222-ABD8-3E6482478AFE}" presName="desTx" presStyleLbl="revTx" presStyleIdx="3" presStyleCnt="10">
        <dgm:presLayoutVars/>
      </dgm:prSet>
      <dgm:spPr/>
    </dgm:pt>
    <dgm:pt modelId="{EE900C0B-3CA0-4A7A-9BF1-854A14950150}" type="pres">
      <dgm:prSet presAssocID="{B85D6985-BBDD-4EDC-BFD8-BBF6A379260A}" presName="sibTrans" presStyleCnt="0"/>
      <dgm:spPr/>
    </dgm:pt>
    <dgm:pt modelId="{36A3A50C-8359-4C0D-8DB8-48AAB7B9BB99}" type="pres">
      <dgm:prSet presAssocID="{3EC9B53F-30E9-4E07-8CCC-18C2BE381EBB}" presName="compNode" presStyleCnt="0"/>
      <dgm:spPr/>
    </dgm:pt>
    <dgm:pt modelId="{8DABD8D2-5F13-4603-9287-0DE478C9D129}" type="pres">
      <dgm:prSet presAssocID="{3EC9B53F-30E9-4E07-8CCC-18C2BE381EBB}" presName="bgRect" presStyleLbl="bgShp" presStyleIdx="2" presStyleCnt="5"/>
      <dgm:spPr/>
    </dgm:pt>
    <dgm:pt modelId="{D231552C-4718-4059-B21F-CB4542D5659E}" type="pres">
      <dgm:prSet presAssocID="{3EC9B53F-30E9-4E07-8CCC-18C2BE381EBB}" presName="iconRect" presStyleLbl="node1" presStyleIdx="2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4352349-8EDD-4EE8-A80F-B996FA3C7090}" type="pres">
      <dgm:prSet presAssocID="{3EC9B53F-30E9-4E07-8CCC-18C2BE381EBB}" presName="spaceRect" presStyleCnt="0"/>
      <dgm:spPr/>
    </dgm:pt>
    <dgm:pt modelId="{8175E350-3275-4EFA-B831-00A95316542E}" type="pres">
      <dgm:prSet presAssocID="{3EC9B53F-30E9-4E07-8CCC-18C2BE381EBB}" presName="parTx" presStyleLbl="revTx" presStyleIdx="4" presStyleCnt="10">
        <dgm:presLayoutVars>
          <dgm:chMax val="0"/>
          <dgm:chPref val="0"/>
        </dgm:presLayoutVars>
      </dgm:prSet>
      <dgm:spPr/>
    </dgm:pt>
    <dgm:pt modelId="{B5AD2B50-93C4-46A2-86CF-059A38CEBF3B}" type="pres">
      <dgm:prSet presAssocID="{3EC9B53F-30E9-4E07-8CCC-18C2BE381EBB}" presName="desTx" presStyleLbl="revTx" presStyleIdx="5" presStyleCnt="10">
        <dgm:presLayoutVars/>
      </dgm:prSet>
      <dgm:spPr/>
    </dgm:pt>
    <dgm:pt modelId="{BB27DF07-EEF3-41DF-B25E-90D777CF9F07}" type="pres">
      <dgm:prSet presAssocID="{9F6C6FF2-2CEE-4A60-8310-D1911CC41A0E}" presName="sibTrans" presStyleCnt="0"/>
      <dgm:spPr/>
    </dgm:pt>
    <dgm:pt modelId="{DB04470A-9E95-43FD-B69C-9740E7B95801}" type="pres">
      <dgm:prSet presAssocID="{D2A95366-8C75-4247-9DC1-48AD08342934}" presName="compNode" presStyleCnt="0"/>
      <dgm:spPr/>
    </dgm:pt>
    <dgm:pt modelId="{8A28EBE0-36C9-4A10-AA02-3FC028A29E68}" type="pres">
      <dgm:prSet presAssocID="{D2A95366-8C75-4247-9DC1-48AD08342934}" presName="bgRect" presStyleLbl="bgShp" presStyleIdx="3" presStyleCnt="5"/>
      <dgm:spPr/>
    </dgm:pt>
    <dgm:pt modelId="{BC5764D0-D49E-49E6-9351-D0BFFC2196CC}" type="pres">
      <dgm:prSet presAssocID="{D2A95366-8C75-4247-9DC1-48AD08342934}" presName="iconRect" presStyleLbl="node1" presStyleIdx="3" presStyleCnt="5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E3B67BC-5EED-4905-8F8B-88370611FF30}" type="pres">
      <dgm:prSet presAssocID="{D2A95366-8C75-4247-9DC1-48AD08342934}" presName="spaceRect" presStyleCnt="0"/>
      <dgm:spPr/>
    </dgm:pt>
    <dgm:pt modelId="{386FE8BF-85E7-4879-BAE1-D474AD2353F9}" type="pres">
      <dgm:prSet presAssocID="{D2A95366-8C75-4247-9DC1-48AD08342934}" presName="parTx" presStyleLbl="revTx" presStyleIdx="6" presStyleCnt="10">
        <dgm:presLayoutVars>
          <dgm:chMax val="0"/>
          <dgm:chPref val="0"/>
        </dgm:presLayoutVars>
      </dgm:prSet>
      <dgm:spPr/>
    </dgm:pt>
    <dgm:pt modelId="{282034EF-7DC3-4E46-9645-5ABEC00F382E}" type="pres">
      <dgm:prSet presAssocID="{D2A95366-8C75-4247-9DC1-48AD08342934}" presName="desTx" presStyleLbl="revTx" presStyleIdx="7" presStyleCnt="10">
        <dgm:presLayoutVars/>
      </dgm:prSet>
      <dgm:spPr/>
    </dgm:pt>
    <dgm:pt modelId="{FDBA3824-C457-4A96-A416-7FD8CCBC4901}" type="pres">
      <dgm:prSet presAssocID="{D77B646F-21B4-49EB-8167-E4A73EEBBFBD}" presName="sibTrans" presStyleCnt="0"/>
      <dgm:spPr/>
    </dgm:pt>
    <dgm:pt modelId="{F5F31EA8-A173-4628-B3B5-E8ECECD598B9}" type="pres">
      <dgm:prSet presAssocID="{B25C33C1-1883-426B-B9BC-B6B80628C4B6}" presName="compNode" presStyleCnt="0"/>
      <dgm:spPr/>
    </dgm:pt>
    <dgm:pt modelId="{7EAAE16C-6156-4D0B-837B-5128E75B126D}" type="pres">
      <dgm:prSet presAssocID="{B25C33C1-1883-426B-B9BC-B6B80628C4B6}" presName="bgRect" presStyleLbl="bgShp" presStyleIdx="4" presStyleCnt="5"/>
      <dgm:spPr/>
    </dgm:pt>
    <dgm:pt modelId="{4FCAEAC7-AEB5-4F72-B69E-232B0F7E34B3}" type="pres">
      <dgm:prSet presAssocID="{B25C33C1-1883-426B-B9BC-B6B80628C4B6}" presName="iconRect" presStyleLbl="node1" presStyleIdx="4" presStyleCnt="5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rramientas de minería con relleno sólido"/>
        </a:ext>
      </dgm:extLst>
    </dgm:pt>
    <dgm:pt modelId="{FB7B327A-1392-4386-81AB-67540511394E}" type="pres">
      <dgm:prSet presAssocID="{B25C33C1-1883-426B-B9BC-B6B80628C4B6}" presName="spaceRect" presStyleCnt="0"/>
      <dgm:spPr/>
    </dgm:pt>
    <dgm:pt modelId="{5B3EE9E0-C978-4E3C-8EE0-0826C82E5E1A}" type="pres">
      <dgm:prSet presAssocID="{B25C33C1-1883-426B-B9BC-B6B80628C4B6}" presName="parTx" presStyleLbl="revTx" presStyleIdx="8" presStyleCnt="10">
        <dgm:presLayoutVars>
          <dgm:chMax val="0"/>
          <dgm:chPref val="0"/>
        </dgm:presLayoutVars>
      </dgm:prSet>
      <dgm:spPr/>
    </dgm:pt>
    <dgm:pt modelId="{7C65263D-C6D7-4D78-8B7B-E3A32D4809D7}" type="pres">
      <dgm:prSet presAssocID="{B25C33C1-1883-426B-B9BC-B6B80628C4B6}" presName="desTx" presStyleLbl="revTx" presStyleIdx="9" presStyleCnt="10">
        <dgm:presLayoutVars/>
      </dgm:prSet>
      <dgm:spPr/>
    </dgm:pt>
  </dgm:ptLst>
  <dgm:cxnLst>
    <dgm:cxn modelId="{5F5C8D06-F0BB-4658-853E-114388060A86}" srcId="{4E0408E4-5452-48F9-B8C4-65003538B67E}" destId="{C1359D3A-8138-41F0-AA45-97A402BFA0D1}" srcOrd="0" destOrd="0" parTransId="{D5BC7745-691B-452C-B0A2-5289CC74E194}" sibTransId="{0C68ED26-8B7F-45C4-AB43-7FC4CAE23E5E}"/>
    <dgm:cxn modelId="{CB73BA10-3CD5-4BB5-9E17-3BC0AF798B89}" type="presOf" srcId="{3ED36B7C-D6F5-426D-9899-C65554B06199}" destId="{B5AD2B50-93C4-46A2-86CF-059A38CEBF3B}" srcOrd="0" destOrd="0" presId="urn:microsoft.com/office/officeart/2018/2/layout/IconVerticalSolidList"/>
    <dgm:cxn modelId="{C55C641D-8FEF-4FC0-8999-0ABAFB0A938A}" type="presOf" srcId="{83F5A3A8-22AC-4222-ABD8-3E6482478AFE}" destId="{1485614E-C0D3-48A0-935E-BF24DA5FAB09}" srcOrd="0" destOrd="0" presId="urn:microsoft.com/office/officeart/2018/2/layout/IconVerticalSolidList"/>
    <dgm:cxn modelId="{7A1DB023-E654-432D-805D-D9DE09C7EF51}" srcId="{3EC9B53F-30E9-4E07-8CCC-18C2BE381EBB}" destId="{3097CE24-B802-443D-804E-992307BA6FA1}" srcOrd="1" destOrd="0" parTransId="{E6EC6231-F865-4AC4-A3BB-CABF3458BBAF}" sibTransId="{B3040393-60AA-4270-930E-232F8B76D36A}"/>
    <dgm:cxn modelId="{1759C62A-67A1-4820-8BFA-1911F3DC44B2}" srcId="{439D04AD-2611-40D7-AFE6-70B2661B8A58}" destId="{B25C33C1-1883-426B-B9BC-B6B80628C4B6}" srcOrd="4" destOrd="0" parTransId="{FF7802D1-415E-4803-9CC6-8590C3551B0F}" sibTransId="{2FAA9CDC-3B3E-4C1D-BAB6-069953902590}"/>
    <dgm:cxn modelId="{2C39D42D-C353-4BA2-8143-4D25FEE84FE4}" type="presOf" srcId="{DD096499-BC51-4AAD-8F98-645AE14272AB}" destId="{B8865CAD-AA31-4AF6-86E5-66E2DB2B1CED}" srcOrd="0" destOrd="1" presId="urn:microsoft.com/office/officeart/2018/2/layout/IconVerticalSolidList"/>
    <dgm:cxn modelId="{0C86E12E-5D1D-4938-B92C-4D3F07D2B8C0}" type="presOf" srcId="{D2A95366-8C75-4247-9DC1-48AD08342934}" destId="{386FE8BF-85E7-4879-BAE1-D474AD2353F9}" srcOrd="0" destOrd="0" presId="urn:microsoft.com/office/officeart/2018/2/layout/IconVerticalSolidList"/>
    <dgm:cxn modelId="{B523B230-CADE-42EA-8415-5FF8BE5573DD}" type="presOf" srcId="{A5FE5A9A-ED02-4436-A3D6-79906466CD1C}" destId="{282034EF-7DC3-4E46-9645-5ABEC00F382E}" srcOrd="0" destOrd="0" presId="urn:microsoft.com/office/officeart/2018/2/layout/IconVerticalSolidList"/>
    <dgm:cxn modelId="{0335EA30-95B6-418E-ACDC-B6437712A604}" srcId="{83F5A3A8-22AC-4222-ABD8-3E6482478AFE}" destId="{1AD07B8D-4AA0-4CB0-9F92-EC6881FEF437}" srcOrd="0" destOrd="0" parTransId="{4BE9AC8B-A517-421C-A40E-BE300BCE3C4D}" sibTransId="{2882FD6C-4B06-4BDB-B90A-F421948477F4}"/>
    <dgm:cxn modelId="{1237EC30-BF8F-44CB-AA86-B7CA2489F2F3}" srcId="{439D04AD-2611-40D7-AFE6-70B2661B8A58}" destId="{83F5A3A8-22AC-4222-ABD8-3E6482478AFE}" srcOrd="1" destOrd="0" parTransId="{9FFA76D2-0C5D-471E-B9A4-CFA3E73B9146}" sibTransId="{B85D6985-BBDD-4EDC-BFD8-BBF6A379260A}"/>
    <dgm:cxn modelId="{45B46E37-B4B7-49FA-A2C8-BEC4D1114276}" srcId="{83F5A3A8-22AC-4222-ABD8-3E6482478AFE}" destId="{C900D6B4-1916-4816-9AB1-A888CBAEC4FD}" srcOrd="1" destOrd="0" parTransId="{97A7705D-8024-4A3F-B684-5CA4F73E9DBA}" sibTransId="{18F295F5-B4F6-4123-AAAE-AE72F826A18B}"/>
    <dgm:cxn modelId="{360D915F-FC0E-4341-9B6D-2E271F4637C6}" srcId="{439D04AD-2611-40D7-AFE6-70B2661B8A58}" destId="{D2A95366-8C75-4247-9DC1-48AD08342934}" srcOrd="3" destOrd="0" parTransId="{50DD4354-E27F-4B0F-B87C-3C6F6E726450}" sibTransId="{D77B646F-21B4-49EB-8167-E4A73EEBBFBD}"/>
    <dgm:cxn modelId="{E08CAC62-9E26-467F-AC3A-E86FEAB87D12}" srcId="{439D04AD-2611-40D7-AFE6-70B2661B8A58}" destId="{4E0408E4-5452-48F9-B8C4-65003538B67E}" srcOrd="0" destOrd="0" parTransId="{3B3FB35C-8083-4899-AC98-759E7ECCFA69}" sibTransId="{2E7DD2DB-7997-44D5-8CD2-1E9DF0F0EFB7}"/>
    <dgm:cxn modelId="{2EABD34A-5CAE-41E3-A7C7-4D5FAEDA3500}" srcId="{B25C33C1-1883-426B-B9BC-B6B80628C4B6}" destId="{9425A459-B263-4B98-9DF6-1767AEEBEFAA}" srcOrd="0" destOrd="0" parTransId="{E31E221D-D8F0-4A98-A425-3BAA41735381}" sibTransId="{9B028024-29DA-4B20-8A8A-DDA5EDAD0F8F}"/>
    <dgm:cxn modelId="{F21B196B-D4F8-4EFE-9015-44E4B5994516}" srcId="{439D04AD-2611-40D7-AFE6-70B2661B8A58}" destId="{3EC9B53F-30E9-4E07-8CCC-18C2BE381EBB}" srcOrd="2" destOrd="0" parTransId="{855FFBC3-10FC-451C-9CB5-10B5147C0BAC}" sibTransId="{9F6C6FF2-2CEE-4A60-8310-D1911CC41A0E}"/>
    <dgm:cxn modelId="{E8AA206E-903E-4E0D-9CF4-3A7743A54BAD}" type="presOf" srcId="{1AD07B8D-4AA0-4CB0-9F92-EC6881FEF437}" destId="{1D97AE21-DC8F-4940-AEEF-DA2BA434E0D5}" srcOrd="0" destOrd="0" presId="urn:microsoft.com/office/officeart/2018/2/layout/IconVerticalSolidList"/>
    <dgm:cxn modelId="{85C44A70-13E6-4161-AF5A-96A2FE746640}" srcId="{D2A95366-8C75-4247-9DC1-48AD08342934}" destId="{06ADB8BD-A599-4E9C-B4FE-2AEB6591445E}" srcOrd="1" destOrd="0" parTransId="{1493EE64-1706-4376-8297-620D35606A27}" sibTransId="{A2AD3C4E-BB35-4848-B785-2B4A20F02C92}"/>
    <dgm:cxn modelId="{28001B78-094C-4471-BC61-DA9D5F12607C}" srcId="{3EC9B53F-30E9-4E07-8CCC-18C2BE381EBB}" destId="{3ED36B7C-D6F5-426D-9899-C65554B06199}" srcOrd="0" destOrd="0" parTransId="{C228BAD2-3DFA-4C69-80DE-482DCA5FA9DF}" sibTransId="{49CFB680-BA16-419D-8ABB-E719503191AC}"/>
    <dgm:cxn modelId="{84CAB27F-6500-4EE4-AC12-60E8D4B3DDBB}" type="presOf" srcId="{C1359D3A-8138-41F0-AA45-97A402BFA0D1}" destId="{B8865CAD-AA31-4AF6-86E5-66E2DB2B1CED}" srcOrd="0" destOrd="0" presId="urn:microsoft.com/office/officeart/2018/2/layout/IconVerticalSolidList"/>
    <dgm:cxn modelId="{E5A4FF89-CAD6-46B3-B5BD-3F6A89695488}" type="presOf" srcId="{9425A459-B263-4B98-9DF6-1767AEEBEFAA}" destId="{7C65263D-C6D7-4D78-8B7B-E3A32D4809D7}" srcOrd="0" destOrd="0" presId="urn:microsoft.com/office/officeart/2018/2/layout/IconVerticalSolidList"/>
    <dgm:cxn modelId="{D786F88B-2622-4711-AEC7-F847ABC00A86}" type="presOf" srcId="{06ADB8BD-A599-4E9C-B4FE-2AEB6591445E}" destId="{282034EF-7DC3-4E46-9645-5ABEC00F382E}" srcOrd="0" destOrd="1" presId="urn:microsoft.com/office/officeart/2018/2/layout/IconVerticalSolidList"/>
    <dgm:cxn modelId="{91B74B8D-BE74-4858-9D6D-BBE31A48FE1C}" type="presOf" srcId="{3EC9B53F-30E9-4E07-8CCC-18C2BE381EBB}" destId="{8175E350-3275-4EFA-B831-00A95316542E}" srcOrd="0" destOrd="0" presId="urn:microsoft.com/office/officeart/2018/2/layout/IconVerticalSolidList"/>
    <dgm:cxn modelId="{66F70891-46D2-42D5-94AF-B672AD155810}" srcId="{D2A95366-8C75-4247-9DC1-48AD08342934}" destId="{A5FE5A9A-ED02-4436-A3D6-79906466CD1C}" srcOrd="0" destOrd="0" parTransId="{69D636E0-B890-4A4C-9EDB-DAB5EA01658B}" sibTransId="{C9ED9611-45BE-41DF-A3E0-18510736DA69}"/>
    <dgm:cxn modelId="{F4BF6AA0-A736-4C75-993B-EAB9CCA57BA2}" type="presOf" srcId="{439D04AD-2611-40D7-AFE6-70B2661B8A58}" destId="{72F37B8B-9CF1-4C4D-95AE-30D82DB87D60}" srcOrd="0" destOrd="0" presId="urn:microsoft.com/office/officeart/2018/2/layout/IconVerticalSolidList"/>
    <dgm:cxn modelId="{265CDAAF-765F-4423-85F5-7F608F78E761}" type="presOf" srcId="{3097CE24-B802-443D-804E-992307BA6FA1}" destId="{B5AD2B50-93C4-46A2-86CF-059A38CEBF3B}" srcOrd="0" destOrd="1" presId="urn:microsoft.com/office/officeart/2018/2/layout/IconVerticalSolidList"/>
    <dgm:cxn modelId="{AF057BB2-CDCB-498C-B18C-3833B697DB7A}" type="presOf" srcId="{4E0408E4-5452-48F9-B8C4-65003538B67E}" destId="{804FB14E-9623-4E65-A77C-400FFDF0807A}" srcOrd="0" destOrd="0" presId="urn:microsoft.com/office/officeart/2018/2/layout/IconVerticalSolidList"/>
    <dgm:cxn modelId="{29A54EBE-F170-47BE-96B1-2655EB41B325}" type="presOf" srcId="{B25C33C1-1883-426B-B9BC-B6B80628C4B6}" destId="{5B3EE9E0-C978-4E3C-8EE0-0826C82E5E1A}" srcOrd="0" destOrd="0" presId="urn:microsoft.com/office/officeart/2018/2/layout/IconVerticalSolidList"/>
    <dgm:cxn modelId="{402881CC-06B8-4AF7-98D0-96B6464A9AB8}" type="presOf" srcId="{C900D6B4-1916-4816-9AB1-A888CBAEC4FD}" destId="{1D97AE21-DC8F-4940-AEEF-DA2BA434E0D5}" srcOrd="0" destOrd="1" presId="urn:microsoft.com/office/officeart/2018/2/layout/IconVerticalSolidList"/>
    <dgm:cxn modelId="{621E6ECE-94CA-4FC4-95AF-855F6EA4C647}" srcId="{4E0408E4-5452-48F9-B8C4-65003538B67E}" destId="{DD096499-BC51-4AAD-8F98-645AE14272AB}" srcOrd="1" destOrd="0" parTransId="{091F62F3-9EAA-4A0B-A5F3-0FBF11AA38A9}" sibTransId="{237A4699-ACB5-4CAF-B865-FAA1372B3BD6}"/>
    <dgm:cxn modelId="{E13E1FF9-1F22-4EE0-ACCE-488A20EE7259}" type="presParOf" srcId="{72F37B8B-9CF1-4C4D-95AE-30D82DB87D60}" destId="{0D9ECDA6-2DF0-404F-8BEB-E7673106DB78}" srcOrd="0" destOrd="0" presId="urn:microsoft.com/office/officeart/2018/2/layout/IconVerticalSolidList"/>
    <dgm:cxn modelId="{175705BD-525C-4BDD-AB18-AA4F3E6D949A}" type="presParOf" srcId="{0D9ECDA6-2DF0-404F-8BEB-E7673106DB78}" destId="{6496E699-67DF-4A1A-BC40-7A87B9EC14C5}" srcOrd="0" destOrd="0" presId="urn:microsoft.com/office/officeart/2018/2/layout/IconVerticalSolidList"/>
    <dgm:cxn modelId="{7DEB4970-FBC9-4979-A021-5A93CC54151B}" type="presParOf" srcId="{0D9ECDA6-2DF0-404F-8BEB-E7673106DB78}" destId="{01B77D06-7C2E-4516-8DB2-3059579E6ABC}" srcOrd="1" destOrd="0" presId="urn:microsoft.com/office/officeart/2018/2/layout/IconVerticalSolidList"/>
    <dgm:cxn modelId="{FFF0E51A-9647-4D4A-B27D-C3BA1DD7197E}" type="presParOf" srcId="{0D9ECDA6-2DF0-404F-8BEB-E7673106DB78}" destId="{1DF0212A-BD8E-42A5-8E6C-065406DEE327}" srcOrd="2" destOrd="0" presId="urn:microsoft.com/office/officeart/2018/2/layout/IconVerticalSolidList"/>
    <dgm:cxn modelId="{93F92CA0-75C0-4C80-B7E3-B9C14DC03673}" type="presParOf" srcId="{0D9ECDA6-2DF0-404F-8BEB-E7673106DB78}" destId="{804FB14E-9623-4E65-A77C-400FFDF0807A}" srcOrd="3" destOrd="0" presId="urn:microsoft.com/office/officeart/2018/2/layout/IconVerticalSolidList"/>
    <dgm:cxn modelId="{5F7EFADA-7A08-4D1C-9513-A3715E8490BA}" type="presParOf" srcId="{0D9ECDA6-2DF0-404F-8BEB-E7673106DB78}" destId="{B8865CAD-AA31-4AF6-86E5-66E2DB2B1CED}" srcOrd="4" destOrd="0" presId="urn:microsoft.com/office/officeart/2018/2/layout/IconVerticalSolidList"/>
    <dgm:cxn modelId="{E6813430-F012-434E-84D2-0D655C1AFF60}" type="presParOf" srcId="{72F37B8B-9CF1-4C4D-95AE-30D82DB87D60}" destId="{EEFFE724-DDB1-4578-A0E4-6D5415E210D0}" srcOrd="1" destOrd="0" presId="urn:microsoft.com/office/officeart/2018/2/layout/IconVerticalSolidList"/>
    <dgm:cxn modelId="{22A28B2B-8A73-4AE6-A51D-A4DF216CAA6F}" type="presParOf" srcId="{72F37B8B-9CF1-4C4D-95AE-30D82DB87D60}" destId="{43F3EB0F-F813-42B4-828B-C803B0F04E02}" srcOrd="2" destOrd="0" presId="urn:microsoft.com/office/officeart/2018/2/layout/IconVerticalSolidList"/>
    <dgm:cxn modelId="{E6241D93-0A97-49CF-B5C9-3CDC33DC23C2}" type="presParOf" srcId="{43F3EB0F-F813-42B4-828B-C803B0F04E02}" destId="{4C17B56E-82BD-4B22-B776-9CD38BDE2CBF}" srcOrd="0" destOrd="0" presId="urn:microsoft.com/office/officeart/2018/2/layout/IconVerticalSolidList"/>
    <dgm:cxn modelId="{E6B820F8-11D0-492B-ADA3-4A4BB17B3C16}" type="presParOf" srcId="{43F3EB0F-F813-42B4-828B-C803B0F04E02}" destId="{3FB26E0F-1F40-441E-8DFA-00C9C82E33C6}" srcOrd="1" destOrd="0" presId="urn:microsoft.com/office/officeart/2018/2/layout/IconVerticalSolidList"/>
    <dgm:cxn modelId="{2B8951FC-EAA5-42A8-81F5-D89687E45136}" type="presParOf" srcId="{43F3EB0F-F813-42B4-828B-C803B0F04E02}" destId="{798AB96B-7061-4AC2-B94B-8953F43FA2A6}" srcOrd="2" destOrd="0" presId="urn:microsoft.com/office/officeart/2018/2/layout/IconVerticalSolidList"/>
    <dgm:cxn modelId="{88368BBB-F045-40CB-BD01-60367F812B97}" type="presParOf" srcId="{43F3EB0F-F813-42B4-828B-C803B0F04E02}" destId="{1485614E-C0D3-48A0-935E-BF24DA5FAB09}" srcOrd="3" destOrd="0" presId="urn:microsoft.com/office/officeart/2018/2/layout/IconVerticalSolidList"/>
    <dgm:cxn modelId="{E520667A-E348-43CD-A24F-C20C6AEA8827}" type="presParOf" srcId="{43F3EB0F-F813-42B4-828B-C803B0F04E02}" destId="{1D97AE21-DC8F-4940-AEEF-DA2BA434E0D5}" srcOrd="4" destOrd="0" presId="urn:microsoft.com/office/officeart/2018/2/layout/IconVerticalSolidList"/>
    <dgm:cxn modelId="{444E2BFA-4BBC-444C-A6CD-0BD1B4A121EB}" type="presParOf" srcId="{72F37B8B-9CF1-4C4D-95AE-30D82DB87D60}" destId="{EE900C0B-3CA0-4A7A-9BF1-854A14950150}" srcOrd="3" destOrd="0" presId="urn:microsoft.com/office/officeart/2018/2/layout/IconVerticalSolidList"/>
    <dgm:cxn modelId="{6DB2A1BE-5AE1-4E83-BE50-15D385F76DEF}" type="presParOf" srcId="{72F37B8B-9CF1-4C4D-95AE-30D82DB87D60}" destId="{36A3A50C-8359-4C0D-8DB8-48AAB7B9BB99}" srcOrd="4" destOrd="0" presId="urn:microsoft.com/office/officeart/2018/2/layout/IconVerticalSolidList"/>
    <dgm:cxn modelId="{09F1B4F4-F4CB-415A-865A-F3D27A23BECE}" type="presParOf" srcId="{36A3A50C-8359-4C0D-8DB8-48AAB7B9BB99}" destId="{8DABD8D2-5F13-4603-9287-0DE478C9D129}" srcOrd="0" destOrd="0" presId="urn:microsoft.com/office/officeart/2018/2/layout/IconVerticalSolidList"/>
    <dgm:cxn modelId="{FAEE4588-3340-4F32-A8B0-ABEF77D87561}" type="presParOf" srcId="{36A3A50C-8359-4C0D-8DB8-48AAB7B9BB99}" destId="{D231552C-4718-4059-B21F-CB4542D5659E}" srcOrd="1" destOrd="0" presId="urn:microsoft.com/office/officeart/2018/2/layout/IconVerticalSolidList"/>
    <dgm:cxn modelId="{A07145CB-E2C0-4780-AF37-2DCF6CDA559B}" type="presParOf" srcId="{36A3A50C-8359-4C0D-8DB8-48AAB7B9BB99}" destId="{04352349-8EDD-4EE8-A80F-B996FA3C7090}" srcOrd="2" destOrd="0" presId="urn:microsoft.com/office/officeart/2018/2/layout/IconVerticalSolidList"/>
    <dgm:cxn modelId="{8AB93580-72A4-4E54-868E-4C1A5BB5EEE0}" type="presParOf" srcId="{36A3A50C-8359-4C0D-8DB8-48AAB7B9BB99}" destId="{8175E350-3275-4EFA-B831-00A95316542E}" srcOrd="3" destOrd="0" presId="urn:microsoft.com/office/officeart/2018/2/layout/IconVerticalSolidList"/>
    <dgm:cxn modelId="{D02422E1-441C-43B0-BD3B-55A0B0F2FBD6}" type="presParOf" srcId="{36A3A50C-8359-4C0D-8DB8-48AAB7B9BB99}" destId="{B5AD2B50-93C4-46A2-86CF-059A38CEBF3B}" srcOrd="4" destOrd="0" presId="urn:microsoft.com/office/officeart/2018/2/layout/IconVerticalSolidList"/>
    <dgm:cxn modelId="{E54A9177-33F8-475A-8A49-42CFFD087952}" type="presParOf" srcId="{72F37B8B-9CF1-4C4D-95AE-30D82DB87D60}" destId="{BB27DF07-EEF3-41DF-B25E-90D777CF9F07}" srcOrd="5" destOrd="0" presId="urn:microsoft.com/office/officeart/2018/2/layout/IconVerticalSolidList"/>
    <dgm:cxn modelId="{6C5FF4B2-5877-4027-8270-4F6C34AA7871}" type="presParOf" srcId="{72F37B8B-9CF1-4C4D-95AE-30D82DB87D60}" destId="{DB04470A-9E95-43FD-B69C-9740E7B95801}" srcOrd="6" destOrd="0" presId="urn:microsoft.com/office/officeart/2018/2/layout/IconVerticalSolidList"/>
    <dgm:cxn modelId="{143F58F4-F3C1-489B-A119-5D16DD6B3836}" type="presParOf" srcId="{DB04470A-9E95-43FD-B69C-9740E7B95801}" destId="{8A28EBE0-36C9-4A10-AA02-3FC028A29E68}" srcOrd="0" destOrd="0" presId="urn:microsoft.com/office/officeart/2018/2/layout/IconVerticalSolidList"/>
    <dgm:cxn modelId="{26FE83DA-4DB7-414B-B2FE-4375D8BC3A50}" type="presParOf" srcId="{DB04470A-9E95-43FD-B69C-9740E7B95801}" destId="{BC5764D0-D49E-49E6-9351-D0BFFC2196CC}" srcOrd="1" destOrd="0" presId="urn:microsoft.com/office/officeart/2018/2/layout/IconVerticalSolidList"/>
    <dgm:cxn modelId="{22ADEAEB-A305-45E0-8B28-101258CA9DEF}" type="presParOf" srcId="{DB04470A-9E95-43FD-B69C-9740E7B95801}" destId="{2E3B67BC-5EED-4905-8F8B-88370611FF30}" srcOrd="2" destOrd="0" presId="urn:microsoft.com/office/officeart/2018/2/layout/IconVerticalSolidList"/>
    <dgm:cxn modelId="{ACF0670F-719C-4A56-8267-2722AA9F8BA9}" type="presParOf" srcId="{DB04470A-9E95-43FD-B69C-9740E7B95801}" destId="{386FE8BF-85E7-4879-BAE1-D474AD2353F9}" srcOrd="3" destOrd="0" presId="urn:microsoft.com/office/officeart/2018/2/layout/IconVerticalSolidList"/>
    <dgm:cxn modelId="{CF20395C-3065-4BC9-A349-F37453BB81B3}" type="presParOf" srcId="{DB04470A-9E95-43FD-B69C-9740E7B95801}" destId="{282034EF-7DC3-4E46-9645-5ABEC00F382E}" srcOrd="4" destOrd="0" presId="urn:microsoft.com/office/officeart/2018/2/layout/IconVerticalSolidList"/>
    <dgm:cxn modelId="{5071CA44-2C4F-44D1-A3D8-5BE77F56662A}" type="presParOf" srcId="{72F37B8B-9CF1-4C4D-95AE-30D82DB87D60}" destId="{FDBA3824-C457-4A96-A416-7FD8CCBC4901}" srcOrd="7" destOrd="0" presId="urn:microsoft.com/office/officeart/2018/2/layout/IconVerticalSolidList"/>
    <dgm:cxn modelId="{567D2A01-DD74-43C1-9337-B505EC47C18C}" type="presParOf" srcId="{72F37B8B-9CF1-4C4D-95AE-30D82DB87D60}" destId="{F5F31EA8-A173-4628-B3B5-E8ECECD598B9}" srcOrd="8" destOrd="0" presId="urn:microsoft.com/office/officeart/2018/2/layout/IconVerticalSolidList"/>
    <dgm:cxn modelId="{78C56331-B40A-47C5-90AF-6DC45CE60846}" type="presParOf" srcId="{F5F31EA8-A173-4628-B3B5-E8ECECD598B9}" destId="{7EAAE16C-6156-4D0B-837B-5128E75B126D}" srcOrd="0" destOrd="0" presId="urn:microsoft.com/office/officeart/2018/2/layout/IconVerticalSolidList"/>
    <dgm:cxn modelId="{F47B5725-5B91-4A71-8E61-3C08B2470F2C}" type="presParOf" srcId="{F5F31EA8-A173-4628-B3B5-E8ECECD598B9}" destId="{4FCAEAC7-AEB5-4F72-B69E-232B0F7E34B3}" srcOrd="1" destOrd="0" presId="urn:microsoft.com/office/officeart/2018/2/layout/IconVerticalSolidList"/>
    <dgm:cxn modelId="{4085029A-8187-4C30-A84D-C4902ADC051A}" type="presParOf" srcId="{F5F31EA8-A173-4628-B3B5-E8ECECD598B9}" destId="{FB7B327A-1392-4386-81AB-67540511394E}" srcOrd="2" destOrd="0" presId="urn:microsoft.com/office/officeart/2018/2/layout/IconVerticalSolidList"/>
    <dgm:cxn modelId="{6814AFD0-77D4-4B5C-92B7-33D0B97A90AA}" type="presParOf" srcId="{F5F31EA8-A173-4628-B3B5-E8ECECD598B9}" destId="{5B3EE9E0-C978-4E3C-8EE0-0826C82E5E1A}" srcOrd="3" destOrd="0" presId="urn:microsoft.com/office/officeart/2018/2/layout/IconVerticalSolidList"/>
    <dgm:cxn modelId="{C224FC88-47B5-46DF-B42E-D0B578FED2F0}" type="presParOf" srcId="{F5F31EA8-A173-4628-B3B5-E8ECECD598B9}" destId="{7C65263D-C6D7-4D78-8B7B-E3A32D4809D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7B5BED-670F-4FBA-8265-6FDA2102FF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F46CC1-26F7-4BDA-8E2D-2695E2AE85B4}">
      <dgm:prSet/>
      <dgm:spPr/>
      <dgm:t>
        <a:bodyPr/>
        <a:lstStyle/>
        <a:p>
          <a:r>
            <a:rPr lang="es-ES" b="0" i="0"/>
            <a:t>es un ejecutor de paquetes binarios de npm</a:t>
          </a:r>
          <a:endParaRPr lang="en-US"/>
        </a:p>
      </dgm:t>
    </dgm:pt>
    <dgm:pt modelId="{CF20D03C-5A32-45B6-8267-843E18B00739}" type="parTrans" cxnId="{379FEC67-8292-41CD-9E7D-83E93B707568}">
      <dgm:prSet/>
      <dgm:spPr/>
      <dgm:t>
        <a:bodyPr/>
        <a:lstStyle/>
        <a:p>
          <a:endParaRPr lang="en-US"/>
        </a:p>
      </dgm:t>
    </dgm:pt>
    <dgm:pt modelId="{342394B7-B1E3-407A-8E86-9FFFAD31AA15}" type="sibTrans" cxnId="{379FEC67-8292-41CD-9E7D-83E93B707568}">
      <dgm:prSet/>
      <dgm:spPr/>
      <dgm:t>
        <a:bodyPr/>
        <a:lstStyle/>
        <a:p>
          <a:endParaRPr lang="en-US"/>
        </a:p>
      </dgm:t>
    </dgm:pt>
    <dgm:pt modelId="{161045A9-3B05-46CD-A8CF-0B59A8A8DAB9}">
      <dgm:prSet/>
      <dgm:spPr/>
      <dgm:t>
        <a:bodyPr/>
        <a:lstStyle/>
        <a:p>
          <a:r>
            <a:rPr lang="es-ES" b="0" i="0"/>
            <a:t>preinstalado con npm desde la versión 5.0.2</a:t>
          </a:r>
          <a:endParaRPr lang="en-US"/>
        </a:p>
      </dgm:t>
    </dgm:pt>
    <dgm:pt modelId="{72F71C0C-8972-434E-8665-C2A46C9508F8}" type="parTrans" cxnId="{1101832E-724A-431A-A233-EBB0850779B1}">
      <dgm:prSet/>
      <dgm:spPr/>
      <dgm:t>
        <a:bodyPr/>
        <a:lstStyle/>
        <a:p>
          <a:endParaRPr lang="en-US"/>
        </a:p>
      </dgm:t>
    </dgm:pt>
    <dgm:pt modelId="{CA56333E-5ACA-4461-92F8-82A9C228A26F}" type="sibTrans" cxnId="{1101832E-724A-431A-A233-EBB0850779B1}">
      <dgm:prSet/>
      <dgm:spPr/>
      <dgm:t>
        <a:bodyPr/>
        <a:lstStyle/>
        <a:p>
          <a:endParaRPr lang="en-US"/>
        </a:p>
      </dgm:t>
    </dgm:pt>
    <dgm:pt modelId="{F285E8F6-3D85-4DD1-AC64-C6F7600C9970}">
      <dgm:prSet/>
      <dgm:spPr/>
      <dgm:t>
        <a:bodyPr/>
        <a:lstStyle/>
        <a:p>
          <a:r>
            <a:rPr lang="es-ES" b="0" i="0"/>
            <a:t>es una herramienta CLI para facilitar la instalación y la gestión de las dependencias alojadas en el registro npm.</a:t>
          </a:r>
          <a:endParaRPr lang="en-US"/>
        </a:p>
      </dgm:t>
    </dgm:pt>
    <dgm:pt modelId="{7DE12717-0D5A-4F62-9E17-015746248AB1}" type="parTrans" cxnId="{C01DFA2F-A65B-4BD1-A26C-47C90ABF4429}">
      <dgm:prSet/>
      <dgm:spPr/>
      <dgm:t>
        <a:bodyPr/>
        <a:lstStyle/>
        <a:p>
          <a:endParaRPr lang="en-US"/>
        </a:p>
      </dgm:t>
    </dgm:pt>
    <dgm:pt modelId="{0D89CC1D-BD9D-4F99-BEA6-4BFBDA2C8BFC}" type="sibTrans" cxnId="{C01DFA2F-A65B-4BD1-A26C-47C90ABF4429}">
      <dgm:prSet/>
      <dgm:spPr/>
      <dgm:t>
        <a:bodyPr/>
        <a:lstStyle/>
        <a:p>
          <a:endParaRPr lang="en-US"/>
        </a:p>
      </dgm:t>
    </dgm:pt>
    <dgm:pt modelId="{779DC8A5-34F6-43B1-B7E9-DC04126E8AC2}">
      <dgm:prSet/>
      <dgm:spPr/>
      <dgm:t>
        <a:bodyPr/>
        <a:lstStyle/>
        <a:p>
          <a:r>
            <a:rPr lang="es-ES" b="0" i="0"/>
            <a:t>al ejecutar cualquier paquete basado en Node.js evita tener que instalarlo como paquete global para poder ejecutarlo</a:t>
          </a:r>
          <a:endParaRPr lang="en-US"/>
        </a:p>
      </dgm:t>
    </dgm:pt>
    <dgm:pt modelId="{D3BB28B6-73C4-4DBE-8436-0367846EDEFF}" type="parTrans" cxnId="{5E80AE6F-BC00-4B64-B16D-49E8C8397A99}">
      <dgm:prSet/>
      <dgm:spPr/>
      <dgm:t>
        <a:bodyPr/>
        <a:lstStyle/>
        <a:p>
          <a:endParaRPr lang="en-US"/>
        </a:p>
      </dgm:t>
    </dgm:pt>
    <dgm:pt modelId="{CD04A69B-99D6-4058-B72E-F016CCEE5A56}" type="sibTrans" cxnId="{5E80AE6F-BC00-4B64-B16D-49E8C8397A99}">
      <dgm:prSet/>
      <dgm:spPr/>
      <dgm:t>
        <a:bodyPr/>
        <a:lstStyle/>
        <a:p>
          <a:endParaRPr lang="en-US"/>
        </a:p>
      </dgm:t>
    </dgm:pt>
    <dgm:pt modelId="{D819BA32-FB52-4F6A-AEEE-97CDA1231A7B}">
      <dgm:prSet/>
      <dgm:spPr/>
      <dgm:t>
        <a:bodyPr/>
        <a:lstStyle/>
        <a:p>
          <a:r>
            <a:rPr lang="es-ES" b="0" i="0"/>
            <a:t>evita tener que crear un script npm para ejecutar binarios locales.</a:t>
          </a:r>
          <a:endParaRPr lang="en-US"/>
        </a:p>
      </dgm:t>
    </dgm:pt>
    <dgm:pt modelId="{AF121931-E951-4AD7-956B-D59E24C307CD}" type="parTrans" cxnId="{17D4B1BC-B617-4FE2-814E-6FA89E728C4C}">
      <dgm:prSet/>
      <dgm:spPr/>
      <dgm:t>
        <a:bodyPr/>
        <a:lstStyle/>
        <a:p>
          <a:endParaRPr lang="en-US"/>
        </a:p>
      </dgm:t>
    </dgm:pt>
    <dgm:pt modelId="{F7E8E8B1-1EFC-40C5-9181-E78DBF7E0777}" type="sibTrans" cxnId="{17D4B1BC-B617-4FE2-814E-6FA89E728C4C}">
      <dgm:prSet/>
      <dgm:spPr/>
      <dgm:t>
        <a:bodyPr/>
        <a:lstStyle/>
        <a:p>
          <a:endParaRPr lang="en-US"/>
        </a:p>
      </dgm:t>
    </dgm:pt>
    <dgm:pt modelId="{63EFFA54-0CA3-435E-8CD6-40B8E8C2BEE4}" type="pres">
      <dgm:prSet presAssocID="{567B5BED-670F-4FBA-8265-6FDA2102FF3B}" presName="linear" presStyleCnt="0">
        <dgm:presLayoutVars>
          <dgm:animLvl val="lvl"/>
          <dgm:resizeHandles val="exact"/>
        </dgm:presLayoutVars>
      </dgm:prSet>
      <dgm:spPr/>
    </dgm:pt>
    <dgm:pt modelId="{1C22C498-4B16-48E8-A11E-42B6F22642BF}" type="pres">
      <dgm:prSet presAssocID="{FAF46CC1-26F7-4BDA-8E2D-2695E2AE85B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7119E0D-7849-4269-AFE7-D1469701D2B0}" type="pres">
      <dgm:prSet presAssocID="{342394B7-B1E3-407A-8E86-9FFFAD31AA15}" presName="spacer" presStyleCnt="0"/>
      <dgm:spPr/>
    </dgm:pt>
    <dgm:pt modelId="{FDA5E650-46CC-4042-8824-6247442124C5}" type="pres">
      <dgm:prSet presAssocID="{161045A9-3B05-46CD-A8CF-0B59A8A8DAB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4D3C05B-D6AC-4459-9305-94A8B2A28E10}" type="pres">
      <dgm:prSet presAssocID="{CA56333E-5ACA-4461-92F8-82A9C228A26F}" presName="spacer" presStyleCnt="0"/>
      <dgm:spPr/>
    </dgm:pt>
    <dgm:pt modelId="{E5E3246E-DD32-4224-A106-A82F92C629FD}" type="pres">
      <dgm:prSet presAssocID="{F285E8F6-3D85-4DD1-AC64-C6F7600C99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B3C5D6C-E435-400E-9722-AC5D0FC798FE}" type="pres">
      <dgm:prSet presAssocID="{0D89CC1D-BD9D-4F99-BEA6-4BFBDA2C8BFC}" presName="spacer" presStyleCnt="0"/>
      <dgm:spPr/>
    </dgm:pt>
    <dgm:pt modelId="{ACB85D52-59FE-4A82-9BF9-BBB986D7A78A}" type="pres">
      <dgm:prSet presAssocID="{779DC8A5-34F6-43B1-B7E9-DC04126E8AC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83DF84A-FE64-4785-877D-EA651D7FFB99}" type="pres">
      <dgm:prSet presAssocID="{CD04A69B-99D6-4058-B72E-F016CCEE5A56}" presName="spacer" presStyleCnt="0"/>
      <dgm:spPr/>
    </dgm:pt>
    <dgm:pt modelId="{0ECA57C4-7912-4F73-BC54-EFF9CB4476CB}" type="pres">
      <dgm:prSet presAssocID="{D819BA32-FB52-4F6A-AEEE-97CDA1231A7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F430309-7051-4A42-AC43-7BF0E99E10DF}" type="presOf" srcId="{FAF46CC1-26F7-4BDA-8E2D-2695E2AE85B4}" destId="{1C22C498-4B16-48E8-A11E-42B6F22642BF}" srcOrd="0" destOrd="0" presId="urn:microsoft.com/office/officeart/2005/8/layout/vList2"/>
    <dgm:cxn modelId="{1101832E-724A-431A-A233-EBB0850779B1}" srcId="{567B5BED-670F-4FBA-8265-6FDA2102FF3B}" destId="{161045A9-3B05-46CD-A8CF-0B59A8A8DAB9}" srcOrd="1" destOrd="0" parTransId="{72F71C0C-8972-434E-8665-C2A46C9508F8}" sibTransId="{CA56333E-5ACA-4461-92F8-82A9C228A26F}"/>
    <dgm:cxn modelId="{C01DFA2F-A65B-4BD1-A26C-47C90ABF4429}" srcId="{567B5BED-670F-4FBA-8265-6FDA2102FF3B}" destId="{F285E8F6-3D85-4DD1-AC64-C6F7600C9970}" srcOrd="2" destOrd="0" parTransId="{7DE12717-0D5A-4F62-9E17-015746248AB1}" sibTransId="{0D89CC1D-BD9D-4F99-BEA6-4BFBDA2C8BFC}"/>
    <dgm:cxn modelId="{379FEC67-8292-41CD-9E7D-83E93B707568}" srcId="{567B5BED-670F-4FBA-8265-6FDA2102FF3B}" destId="{FAF46CC1-26F7-4BDA-8E2D-2695E2AE85B4}" srcOrd="0" destOrd="0" parTransId="{CF20D03C-5A32-45B6-8267-843E18B00739}" sibTransId="{342394B7-B1E3-407A-8E86-9FFFAD31AA15}"/>
    <dgm:cxn modelId="{5E80AE6F-BC00-4B64-B16D-49E8C8397A99}" srcId="{567B5BED-670F-4FBA-8265-6FDA2102FF3B}" destId="{779DC8A5-34F6-43B1-B7E9-DC04126E8AC2}" srcOrd="3" destOrd="0" parTransId="{D3BB28B6-73C4-4DBE-8436-0367846EDEFF}" sibTransId="{CD04A69B-99D6-4058-B72E-F016CCEE5A56}"/>
    <dgm:cxn modelId="{D9E0F876-4070-4B55-A1C8-6C06F6F55017}" type="presOf" srcId="{161045A9-3B05-46CD-A8CF-0B59A8A8DAB9}" destId="{FDA5E650-46CC-4042-8824-6247442124C5}" srcOrd="0" destOrd="0" presId="urn:microsoft.com/office/officeart/2005/8/layout/vList2"/>
    <dgm:cxn modelId="{C6E6787B-0D00-4EF4-AE16-42BCDDA33F4B}" type="presOf" srcId="{779DC8A5-34F6-43B1-B7E9-DC04126E8AC2}" destId="{ACB85D52-59FE-4A82-9BF9-BBB986D7A78A}" srcOrd="0" destOrd="0" presId="urn:microsoft.com/office/officeart/2005/8/layout/vList2"/>
    <dgm:cxn modelId="{C86A9A7E-AB3D-4BCE-B8DB-1E111714DD0B}" type="presOf" srcId="{567B5BED-670F-4FBA-8265-6FDA2102FF3B}" destId="{63EFFA54-0CA3-435E-8CD6-40B8E8C2BEE4}" srcOrd="0" destOrd="0" presId="urn:microsoft.com/office/officeart/2005/8/layout/vList2"/>
    <dgm:cxn modelId="{50B0A587-BC47-4DB6-A538-7B05E7B6C7AA}" type="presOf" srcId="{D819BA32-FB52-4F6A-AEEE-97CDA1231A7B}" destId="{0ECA57C4-7912-4F73-BC54-EFF9CB4476CB}" srcOrd="0" destOrd="0" presId="urn:microsoft.com/office/officeart/2005/8/layout/vList2"/>
    <dgm:cxn modelId="{17D4B1BC-B617-4FE2-814E-6FA89E728C4C}" srcId="{567B5BED-670F-4FBA-8265-6FDA2102FF3B}" destId="{D819BA32-FB52-4F6A-AEEE-97CDA1231A7B}" srcOrd="4" destOrd="0" parTransId="{AF121931-E951-4AD7-956B-D59E24C307CD}" sibTransId="{F7E8E8B1-1EFC-40C5-9181-E78DBF7E0777}"/>
    <dgm:cxn modelId="{25B9F9EF-2D1C-4A8B-9754-5FE0BC5FC1FA}" type="presOf" srcId="{F285E8F6-3D85-4DD1-AC64-C6F7600C9970}" destId="{E5E3246E-DD32-4224-A106-A82F92C629FD}" srcOrd="0" destOrd="0" presId="urn:microsoft.com/office/officeart/2005/8/layout/vList2"/>
    <dgm:cxn modelId="{73F4C29A-B455-4D7C-A06D-F3B03157BC10}" type="presParOf" srcId="{63EFFA54-0CA3-435E-8CD6-40B8E8C2BEE4}" destId="{1C22C498-4B16-48E8-A11E-42B6F22642BF}" srcOrd="0" destOrd="0" presId="urn:microsoft.com/office/officeart/2005/8/layout/vList2"/>
    <dgm:cxn modelId="{2B60EDB9-441A-44E6-BB06-A6F4CA368CD2}" type="presParOf" srcId="{63EFFA54-0CA3-435E-8CD6-40B8E8C2BEE4}" destId="{77119E0D-7849-4269-AFE7-D1469701D2B0}" srcOrd="1" destOrd="0" presId="urn:microsoft.com/office/officeart/2005/8/layout/vList2"/>
    <dgm:cxn modelId="{2151FBFB-D939-48D0-A7B8-BE3925F8848A}" type="presParOf" srcId="{63EFFA54-0CA3-435E-8CD6-40B8E8C2BEE4}" destId="{FDA5E650-46CC-4042-8824-6247442124C5}" srcOrd="2" destOrd="0" presId="urn:microsoft.com/office/officeart/2005/8/layout/vList2"/>
    <dgm:cxn modelId="{82A72CAB-FE52-49A0-90D5-D515A9668417}" type="presParOf" srcId="{63EFFA54-0CA3-435E-8CD6-40B8E8C2BEE4}" destId="{B4D3C05B-D6AC-4459-9305-94A8B2A28E10}" srcOrd="3" destOrd="0" presId="urn:microsoft.com/office/officeart/2005/8/layout/vList2"/>
    <dgm:cxn modelId="{B4DD7139-3563-4BAD-AA44-89712AD1F89E}" type="presParOf" srcId="{63EFFA54-0CA3-435E-8CD6-40B8E8C2BEE4}" destId="{E5E3246E-DD32-4224-A106-A82F92C629FD}" srcOrd="4" destOrd="0" presId="urn:microsoft.com/office/officeart/2005/8/layout/vList2"/>
    <dgm:cxn modelId="{4A23A59A-C704-471C-9AE0-13E9B973DD09}" type="presParOf" srcId="{63EFFA54-0CA3-435E-8CD6-40B8E8C2BEE4}" destId="{EB3C5D6C-E435-400E-9722-AC5D0FC798FE}" srcOrd="5" destOrd="0" presId="urn:microsoft.com/office/officeart/2005/8/layout/vList2"/>
    <dgm:cxn modelId="{B9DEA166-0BC6-4674-89B3-C88FAB61C459}" type="presParOf" srcId="{63EFFA54-0CA3-435E-8CD6-40B8E8C2BEE4}" destId="{ACB85D52-59FE-4A82-9BF9-BBB986D7A78A}" srcOrd="6" destOrd="0" presId="urn:microsoft.com/office/officeart/2005/8/layout/vList2"/>
    <dgm:cxn modelId="{44D51331-4325-4780-B872-23F8DA309F1D}" type="presParOf" srcId="{63EFFA54-0CA3-435E-8CD6-40B8E8C2BEE4}" destId="{683DF84A-FE64-4785-877D-EA651D7FFB99}" srcOrd="7" destOrd="0" presId="urn:microsoft.com/office/officeart/2005/8/layout/vList2"/>
    <dgm:cxn modelId="{9197489D-9EB4-4D69-A549-9D4D3DDD8687}" type="presParOf" srcId="{63EFFA54-0CA3-435E-8CD6-40B8E8C2BEE4}" destId="{0ECA57C4-7912-4F73-BC54-EFF9CB4476C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6E699-67DF-4A1A-BC40-7A87B9EC14C5}">
      <dsp:nvSpPr>
        <dsp:cNvPr id="0" name=""/>
        <dsp:cNvSpPr/>
      </dsp:nvSpPr>
      <dsp:spPr>
        <a:xfrm>
          <a:off x="0" y="5600"/>
          <a:ext cx="5394644" cy="7338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77D06-7C2E-4516-8DB2-3059579E6ABC}">
      <dsp:nvSpPr>
        <dsp:cNvPr id="0" name=""/>
        <dsp:cNvSpPr/>
      </dsp:nvSpPr>
      <dsp:spPr>
        <a:xfrm>
          <a:off x="221977" y="170708"/>
          <a:ext cx="403596" cy="403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FB14E-9623-4E65-A77C-400FFDF0807A}">
      <dsp:nvSpPr>
        <dsp:cNvPr id="0" name=""/>
        <dsp:cNvSpPr/>
      </dsp:nvSpPr>
      <dsp:spPr>
        <a:xfrm>
          <a:off x="847552" y="5600"/>
          <a:ext cx="2427589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Navegador: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Chrome</a:t>
          </a:r>
          <a:endParaRPr lang="en-US" sz="1200" kern="1200" dirty="0"/>
        </a:p>
      </dsp:txBody>
      <dsp:txXfrm>
        <a:off x="847552" y="5600"/>
        <a:ext cx="2427589" cy="733811"/>
      </dsp:txXfrm>
    </dsp:sp>
    <dsp:sp modelId="{B8865CAD-AA31-4AF6-86E5-66E2DB2B1CED}">
      <dsp:nvSpPr>
        <dsp:cNvPr id="0" name=""/>
        <dsp:cNvSpPr/>
      </dsp:nvSpPr>
      <dsp:spPr>
        <a:xfrm>
          <a:off x="3275142" y="5600"/>
          <a:ext cx="2118673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Versiones ‘genéricas’; herramientas de desarrollo</a:t>
          </a:r>
          <a:endParaRPr lang="en-US" sz="900" kern="1200" dirty="0"/>
        </a:p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Versiones para desarrollo</a:t>
          </a:r>
        </a:p>
      </dsp:txBody>
      <dsp:txXfrm>
        <a:off x="3275142" y="5600"/>
        <a:ext cx="2118673" cy="733811"/>
      </dsp:txXfrm>
    </dsp:sp>
    <dsp:sp modelId="{4C17B56E-82BD-4B22-B776-9CD38BDE2CBF}">
      <dsp:nvSpPr>
        <dsp:cNvPr id="0" name=""/>
        <dsp:cNvSpPr/>
      </dsp:nvSpPr>
      <dsp:spPr>
        <a:xfrm>
          <a:off x="0" y="922864"/>
          <a:ext cx="5394644" cy="7338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26E0F-1F40-441E-8DFA-00C9C82E33C6}">
      <dsp:nvSpPr>
        <dsp:cNvPr id="0" name=""/>
        <dsp:cNvSpPr/>
      </dsp:nvSpPr>
      <dsp:spPr>
        <a:xfrm>
          <a:off x="221977" y="1087972"/>
          <a:ext cx="403596" cy="403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5614E-C0D3-48A0-935E-BF24DA5FAB09}">
      <dsp:nvSpPr>
        <dsp:cNvPr id="0" name=""/>
        <dsp:cNvSpPr/>
      </dsp:nvSpPr>
      <dsp:spPr>
        <a:xfrm>
          <a:off x="847552" y="922864"/>
          <a:ext cx="2427589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Editor de código: </a:t>
          </a:r>
          <a:br>
            <a:rPr lang="es-ES" sz="1200" kern="1200" dirty="0"/>
          </a:br>
          <a:r>
            <a:rPr lang="en-US" sz="1200" kern="1200" noProof="0" dirty="0"/>
            <a:t>Visual Studio Code</a:t>
          </a:r>
          <a:br>
            <a:rPr lang="es-ES" sz="1200" kern="1200" dirty="0"/>
          </a:br>
          <a:r>
            <a:rPr lang="es-ES" sz="1200" kern="1200" dirty="0">
              <a:hlinkClick xmlns:r="http://schemas.openxmlformats.org/officeDocument/2006/relationships" r:id="rId5"/>
            </a:rPr>
            <a:t>https://code.visualstudio.com/</a:t>
          </a:r>
          <a:endParaRPr lang="en-US" sz="1200" kern="1200" dirty="0"/>
        </a:p>
      </dsp:txBody>
      <dsp:txXfrm>
        <a:off x="847552" y="922864"/>
        <a:ext cx="2427589" cy="733811"/>
      </dsp:txXfrm>
    </dsp:sp>
    <dsp:sp modelId="{1D97AE21-DC8F-4940-AEEF-DA2BA434E0D5}">
      <dsp:nvSpPr>
        <dsp:cNvPr id="0" name=""/>
        <dsp:cNvSpPr/>
      </dsp:nvSpPr>
      <dsp:spPr>
        <a:xfrm>
          <a:off x="3275142" y="922864"/>
          <a:ext cx="2118673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Ayuda de escritura ágil de HTML y CSS con Emmet</a:t>
          </a:r>
          <a:endParaRPr lang="en-US" sz="900" kern="1200" dirty="0"/>
        </a:p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/>
            <a:t>Plugins</a:t>
          </a:r>
          <a:r>
            <a:rPr lang="es-ES" sz="900" kern="1200" dirty="0"/>
            <a:t> adecuados a cada lenguaje / </a:t>
          </a:r>
          <a:r>
            <a:rPr lang="es-ES" sz="900" kern="1200" dirty="0" err="1"/>
            <a:t>framework</a:t>
          </a:r>
          <a:endParaRPr lang="es-ES" sz="900" kern="1200" dirty="0"/>
        </a:p>
      </dsp:txBody>
      <dsp:txXfrm>
        <a:off x="3275142" y="922864"/>
        <a:ext cx="2118673" cy="733811"/>
      </dsp:txXfrm>
    </dsp:sp>
    <dsp:sp modelId="{8DABD8D2-5F13-4603-9287-0DE478C9D129}">
      <dsp:nvSpPr>
        <dsp:cNvPr id="0" name=""/>
        <dsp:cNvSpPr/>
      </dsp:nvSpPr>
      <dsp:spPr>
        <a:xfrm>
          <a:off x="0" y="1840129"/>
          <a:ext cx="5394644" cy="7338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1552C-4718-4059-B21F-CB4542D5659E}">
      <dsp:nvSpPr>
        <dsp:cNvPr id="0" name=""/>
        <dsp:cNvSpPr/>
      </dsp:nvSpPr>
      <dsp:spPr>
        <a:xfrm>
          <a:off x="221977" y="2005236"/>
          <a:ext cx="403596" cy="40359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5E350-3275-4EFA-B831-00A95316542E}">
      <dsp:nvSpPr>
        <dsp:cNvPr id="0" name=""/>
        <dsp:cNvSpPr/>
      </dsp:nvSpPr>
      <dsp:spPr>
        <a:xfrm>
          <a:off x="847552" y="1840129"/>
          <a:ext cx="2427589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Node.js y </a:t>
          </a:r>
          <a:br>
            <a:rPr lang="es-ES" sz="1200" kern="1200" dirty="0"/>
          </a:br>
          <a:r>
            <a:rPr lang="es-ES" sz="1200" kern="1200" dirty="0"/>
            <a:t>npm (gestor de paquetes )</a:t>
          </a:r>
          <a:br>
            <a:rPr lang="es-ES" sz="1200" kern="1200" dirty="0"/>
          </a:br>
          <a:r>
            <a:rPr lang="es-ES" sz="1200" kern="1200" dirty="0">
              <a:hlinkClick xmlns:r="http://schemas.openxmlformats.org/officeDocument/2006/relationships" r:id="rId8"/>
            </a:rPr>
            <a:t>https://nodejs.org/es/</a:t>
          </a:r>
          <a:endParaRPr lang="en-US" sz="1200" kern="1200" dirty="0"/>
        </a:p>
      </dsp:txBody>
      <dsp:txXfrm>
        <a:off x="847552" y="1840129"/>
        <a:ext cx="2427589" cy="733811"/>
      </dsp:txXfrm>
    </dsp:sp>
    <dsp:sp modelId="{B5AD2B50-93C4-46A2-86CF-059A38CEBF3B}">
      <dsp:nvSpPr>
        <dsp:cNvPr id="0" name=""/>
        <dsp:cNvSpPr/>
      </dsp:nvSpPr>
      <dsp:spPr>
        <a:xfrm>
          <a:off x="3275142" y="1840129"/>
          <a:ext cx="2118673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Entorno de ejecución de JS, habitualmente para </a:t>
          </a:r>
          <a:r>
            <a:rPr lang="es-ES" sz="900" kern="1200" dirty="0" err="1"/>
            <a:t>ell</a:t>
          </a:r>
          <a:r>
            <a:rPr lang="es-ES" sz="900" kern="1200" dirty="0"/>
            <a:t> lado servidor</a:t>
          </a:r>
          <a:endParaRPr lang="en-US" sz="900" kern="1200" dirty="0"/>
        </a:p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Incorpora npm como gestor de paquetes y dependencias</a:t>
          </a:r>
          <a:endParaRPr lang="es-ES" sz="900" kern="1200" dirty="0"/>
        </a:p>
      </dsp:txBody>
      <dsp:txXfrm>
        <a:off x="3275142" y="1840129"/>
        <a:ext cx="2118673" cy="733811"/>
      </dsp:txXfrm>
    </dsp:sp>
    <dsp:sp modelId="{8A28EBE0-36C9-4A10-AA02-3FC028A29E68}">
      <dsp:nvSpPr>
        <dsp:cNvPr id="0" name=""/>
        <dsp:cNvSpPr/>
      </dsp:nvSpPr>
      <dsp:spPr>
        <a:xfrm>
          <a:off x="0" y="2757393"/>
          <a:ext cx="5394644" cy="7338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764D0-D49E-49E6-9351-D0BFFC2196CC}">
      <dsp:nvSpPr>
        <dsp:cNvPr id="0" name=""/>
        <dsp:cNvSpPr/>
      </dsp:nvSpPr>
      <dsp:spPr>
        <a:xfrm>
          <a:off x="221977" y="2922501"/>
          <a:ext cx="403596" cy="4035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FE8BF-85E7-4879-BAE1-D474AD2353F9}">
      <dsp:nvSpPr>
        <dsp:cNvPr id="0" name=""/>
        <dsp:cNvSpPr/>
      </dsp:nvSpPr>
      <dsp:spPr>
        <a:xfrm>
          <a:off x="847552" y="2757393"/>
          <a:ext cx="2427589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Git y una cuenta en GitHub</a:t>
          </a:r>
          <a:br>
            <a:rPr lang="es-ES" sz="1200" kern="1200" dirty="0"/>
          </a:br>
          <a:r>
            <a:rPr lang="es-ES" sz="1200" kern="1200" dirty="0">
              <a:hlinkClick xmlns:r="http://schemas.openxmlformats.org/officeDocument/2006/relationships" r:id="rId11"/>
            </a:rPr>
            <a:t>https://git-scm.com/</a:t>
          </a:r>
          <a:br>
            <a:rPr lang="es-ES" sz="1200" kern="1200" dirty="0"/>
          </a:br>
          <a:r>
            <a:rPr lang="es-ES" sz="1200" kern="1200" dirty="0">
              <a:hlinkClick xmlns:r="http://schemas.openxmlformats.org/officeDocument/2006/relationships" r:id="rId12"/>
            </a:rPr>
            <a:t>https://github.com/</a:t>
          </a:r>
          <a:endParaRPr lang="en-US" sz="1200" kern="1200" dirty="0"/>
        </a:p>
      </dsp:txBody>
      <dsp:txXfrm>
        <a:off x="847552" y="2757393"/>
        <a:ext cx="2427589" cy="733811"/>
      </dsp:txXfrm>
    </dsp:sp>
    <dsp:sp modelId="{282034EF-7DC3-4E46-9645-5ABEC00F382E}">
      <dsp:nvSpPr>
        <dsp:cNvPr id="0" name=""/>
        <dsp:cNvSpPr/>
      </dsp:nvSpPr>
      <dsp:spPr>
        <a:xfrm>
          <a:off x="3275142" y="2757393"/>
          <a:ext cx="2118673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Git para la gestión del repositorio de software</a:t>
          </a:r>
          <a:endParaRPr lang="en-US" sz="900" kern="1200" dirty="0"/>
        </a:p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GitHub como hosting de repositorios </a:t>
          </a:r>
          <a:endParaRPr lang="en-US" sz="900" kern="1200" dirty="0"/>
        </a:p>
      </dsp:txBody>
      <dsp:txXfrm>
        <a:off x="3275142" y="2757393"/>
        <a:ext cx="2118673" cy="733811"/>
      </dsp:txXfrm>
    </dsp:sp>
    <dsp:sp modelId="{7EAAE16C-6156-4D0B-837B-5128E75B126D}">
      <dsp:nvSpPr>
        <dsp:cNvPr id="0" name=""/>
        <dsp:cNvSpPr/>
      </dsp:nvSpPr>
      <dsp:spPr>
        <a:xfrm>
          <a:off x="0" y="3674658"/>
          <a:ext cx="5394644" cy="73381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AEAC7-AEB5-4F72-B69E-232B0F7E34B3}">
      <dsp:nvSpPr>
        <dsp:cNvPr id="0" name=""/>
        <dsp:cNvSpPr/>
      </dsp:nvSpPr>
      <dsp:spPr>
        <a:xfrm>
          <a:off x="221977" y="3839765"/>
          <a:ext cx="403596" cy="40359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EE9E0-C978-4E3C-8EE0-0826C82E5E1A}">
      <dsp:nvSpPr>
        <dsp:cNvPr id="0" name=""/>
        <dsp:cNvSpPr/>
      </dsp:nvSpPr>
      <dsp:spPr>
        <a:xfrm>
          <a:off x="847552" y="3674658"/>
          <a:ext cx="2427589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Webpack</a:t>
          </a:r>
          <a:br>
            <a:rPr lang="en-US" sz="1400" kern="1200" dirty="0"/>
          </a:br>
          <a:r>
            <a:rPr lang="es-ES" sz="1400" kern="1200" dirty="0">
              <a:hlinkClick xmlns:r="http://schemas.openxmlformats.org/officeDocument/2006/relationships" r:id="rId15"/>
            </a:rPr>
            <a:t>https://webpack.js.org/ </a:t>
          </a:r>
          <a:endParaRPr lang="en-US" sz="1400" kern="1200" dirty="0"/>
        </a:p>
      </dsp:txBody>
      <dsp:txXfrm>
        <a:off x="847552" y="3674658"/>
        <a:ext cx="2427589" cy="733811"/>
      </dsp:txXfrm>
    </dsp:sp>
    <dsp:sp modelId="{7C65263D-C6D7-4D78-8B7B-E3A32D4809D7}">
      <dsp:nvSpPr>
        <dsp:cNvPr id="0" name=""/>
        <dsp:cNvSpPr/>
      </dsp:nvSpPr>
      <dsp:spPr>
        <a:xfrm>
          <a:off x="3275142" y="3674658"/>
          <a:ext cx="2118673" cy="73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62" tIns="77662" rIns="77662" bIns="77662" numCol="1" spcCol="1270" anchor="ctr" anchorCtr="0">
          <a:noAutofit/>
        </a:bodyPr>
        <a:lstStyle/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Gestor de tareas:</a:t>
          </a:r>
        </a:p>
        <a:p>
          <a:pPr marL="0" lvl="0" indent="0" algn="l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compilación de CSS, transpilación de TS, empaquetado de la aplicación final (</a:t>
          </a:r>
          <a:r>
            <a:rPr lang="es-ES" sz="900" kern="1200" dirty="0" err="1"/>
            <a:t>bundles</a:t>
          </a:r>
          <a:r>
            <a:rPr lang="es-ES" sz="900" kern="1200" dirty="0"/>
            <a:t>) </a:t>
          </a:r>
          <a:endParaRPr lang="en-US" sz="900" kern="1200" dirty="0"/>
        </a:p>
      </dsp:txBody>
      <dsp:txXfrm>
        <a:off x="3275142" y="3674658"/>
        <a:ext cx="2118673" cy="7338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C498-4B16-48E8-A11E-42B6F22642BF}">
      <dsp:nvSpPr>
        <dsp:cNvPr id="0" name=""/>
        <dsp:cNvSpPr/>
      </dsp:nvSpPr>
      <dsp:spPr>
        <a:xfrm>
          <a:off x="0" y="96757"/>
          <a:ext cx="7836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/>
            <a:t>es un ejecutor de paquetes binarios de npm</a:t>
          </a:r>
          <a:endParaRPr lang="en-US" sz="1400" kern="1200"/>
        </a:p>
      </dsp:txBody>
      <dsp:txXfrm>
        <a:off x="27149" y="123906"/>
        <a:ext cx="7782302" cy="501854"/>
      </dsp:txXfrm>
    </dsp:sp>
    <dsp:sp modelId="{FDA5E650-46CC-4042-8824-6247442124C5}">
      <dsp:nvSpPr>
        <dsp:cNvPr id="0" name=""/>
        <dsp:cNvSpPr/>
      </dsp:nvSpPr>
      <dsp:spPr>
        <a:xfrm>
          <a:off x="0" y="693229"/>
          <a:ext cx="7836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/>
            <a:t>preinstalado con npm desde la versión 5.0.2</a:t>
          </a:r>
          <a:endParaRPr lang="en-US" sz="1400" kern="1200"/>
        </a:p>
      </dsp:txBody>
      <dsp:txXfrm>
        <a:off x="27149" y="720378"/>
        <a:ext cx="7782302" cy="501854"/>
      </dsp:txXfrm>
    </dsp:sp>
    <dsp:sp modelId="{E5E3246E-DD32-4224-A106-A82F92C629FD}">
      <dsp:nvSpPr>
        <dsp:cNvPr id="0" name=""/>
        <dsp:cNvSpPr/>
      </dsp:nvSpPr>
      <dsp:spPr>
        <a:xfrm>
          <a:off x="0" y="1289701"/>
          <a:ext cx="7836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/>
            <a:t>es una herramienta CLI para facilitar la instalación y la gestión de las dependencias alojadas en el registro npm.</a:t>
          </a:r>
          <a:endParaRPr lang="en-US" sz="1400" kern="1200"/>
        </a:p>
      </dsp:txBody>
      <dsp:txXfrm>
        <a:off x="27149" y="1316850"/>
        <a:ext cx="7782302" cy="501854"/>
      </dsp:txXfrm>
    </dsp:sp>
    <dsp:sp modelId="{ACB85D52-59FE-4A82-9BF9-BBB986D7A78A}">
      <dsp:nvSpPr>
        <dsp:cNvPr id="0" name=""/>
        <dsp:cNvSpPr/>
      </dsp:nvSpPr>
      <dsp:spPr>
        <a:xfrm>
          <a:off x="0" y="1886174"/>
          <a:ext cx="7836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/>
            <a:t>al ejecutar cualquier paquete basado en Node.js evita tener que instalarlo como paquete global para poder ejecutarlo</a:t>
          </a:r>
          <a:endParaRPr lang="en-US" sz="1400" kern="1200"/>
        </a:p>
      </dsp:txBody>
      <dsp:txXfrm>
        <a:off x="27149" y="1913323"/>
        <a:ext cx="7782302" cy="501854"/>
      </dsp:txXfrm>
    </dsp:sp>
    <dsp:sp modelId="{0ECA57C4-7912-4F73-BC54-EFF9CB4476CB}">
      <dsp:nvSpPr>
        <dsp:cNvPr id="0" name=""/>
        <dsp:cNvSpPr/>
      </dsp:nvSpPr>
      <dsp:spPr>
        <a:xfrm>
          <a:off x="0" y="2482646"/>
          <a:ext cx="7836600" cy="556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/>
            <a:t>evita tener que crear un script npm para ejecutar binarios locales.</a:t>
          </a:r>
          <a:endParaRPr lang="en-US" sz="1400" kern="1200"/>
        </a:p>
      </dsp:txBody>
      <dsp:txXfrm>
        <a:off x="27149" y="2509795"/>
        <a:ext cx="7782302" cy="501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8931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aaa4d4e5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aaa4d4e5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b2004958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b2004958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22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b200495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b200495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536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49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698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664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ED33E-C273-4749-B8C8-4D9DDDFE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A06844-460B-46C4-9BB1-1C2D24E9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6C3B6-C692-4721-8DB9-AB586560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A41180-0581-41E4-99D5-54771F16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DA0F92-0F54-4D4D-B655-028F7EB4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</p:spPr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2894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>
  <p:cSld name="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5800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E1F9-71C4-4DB8-995C-CD6403654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7CF788-AE0A-420F-9062-17AA674CE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B30869-16FE-474C-9E58-F20951FE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CDE352-1D84-4E47-9554-FE87D42B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087A53-CF30-4FC3-BC42-6684CB110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829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7AA9D-14B3-47C3-9FA7-632B25F5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D91C6-65EE-4E82-B22D-0418FCDA0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25682B-794B-4E63-B012-64294C0B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230DFD-A25F-4E50-9799-81FBA859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3A3155-5480-4A08-A496-23EFF293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86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372CE-0211-43C4-AE76-6C777FDE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216B72-6CE8-4410-B7F5-1FF2D3EE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F05B39-1B60-4412-8257-A757B90F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6C5646-736E-421B-93B1-A458C918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5FEFCC-5A46-48FE-82B5-40D2AB5D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9939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8351B-612F-428F-9A33-95FEA4C7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CCC14-2BFF-474B-A71E-5C7E68FFB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1DD539-81EB-4EFC-B528-B2F564682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966CA3-E304-4BE6-963C-BA1C1ED1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D18106-FEF9-46CD-890A-C08C0D0A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25B5B1-4B27-4376-BA2F-9AB2F3F4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4607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F81B2-A1F7-4DB5-8B41-B9C408DE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F5C843-C8F6-4AED-85B7-BB3537338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B08515-A8BE-4413-A932-F49D51920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F6D0DD-6D54-475F-80B1-ADC7E7990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FB8088-8C53-4637-9287-D5D33EB1E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BC7F8C-6101-4728-910C-D47DD6A3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403F2D-A050-4994-8891-6BE60040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45AEA2C-596A-4E77-911D-AC83DE7B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551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3805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37D13-834C-4EBB-9541-0387AC59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9E3B90-AE0D-409E-A2D2-963961A2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4F9FD6-61FC-481F-AB0B-11B158B5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D18571-E77F-4F5A-AFEA-964A521E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1050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9E3AF-49B0-4F5D-BF93-A086F05B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617511-65A7-46B2-ABBF-DC2BCA46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05DCC-CC15-420F-A191-31B9C97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6353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50FAD-EC62-4A08-805A-E545E7CD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CA460-AE30-4572-B4CD-DEFE66C25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04321B-7BF7-4121-9429-EDCE44D7F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F77D39-F82C-4985-A55E-D6978D11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A02CD4-2716-41D3-B4F6-1D40D133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E2BA5C-2DB9-4565-A4B2-E6A9B4A2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177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966B8-A3AC-4966-8023-16CA5F2D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F837E3-CE2A-4F2A-8C77-2FE0852E9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43DF54-A49F-491F-9FEB-BF15434E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C088A3-2FD5-4A8F-BD31-4609FE2A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8760A5-DE97-49F1-A22C-D80F97F9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4384FE-F1C9-4616-AA0A-AD392BA5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0648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966B8-A3AC-4966-8023-16CA5F2D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445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F837E3-CE2A-4F2A-8C77-2FE0852E9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8650" y="74414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43DF54-A49F-491F-9FEB-BF15434E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30445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C088A3-2FD5-4A8F-BD31-4609FE2A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8760A5-DE97-49F1-A22C-D80F97F9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4384FE-F1C9-4616-AA0A-AD392BA5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59650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C044F-8ADD-4A08-B59A-064B0D02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0BBDC4-3477-4BA1-B67F-A33E165E2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F3D1B4-4A9E-4423-8342-13C07F87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B3F028-EE54-4136-A1C8-32963AF4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F43403-0A62-4244-BBBD-90131443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128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2A92FC-6D84-4EE7-8847-6158C860B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A9B6C2-B0B7-4940-B861-E32314414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D67D4C-76F8-4C9F-8312-7708E7C1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6F8ADD-6C3A-4579-BFE3-E470F830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E55ED7-8AE1-4C6D-B3FE-3F664662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3668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 userDrawn="1">
  <p:cSld name="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Google Shape;48;p6">
            <a:extLst>
              <a:ext uri="{FF2B5EF4-FFF2-40B4-BE49-F238E27FC236}">
                <a16:creationId xmlns:a16="http://schemas.microsoft.com/office/drawing/2014/main" id="{73179880-C01A-4CFD-9B67-043163F6B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36600" cy="100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6" name="Google Shape;49;p6">
            <a:extLst>
              <a:ext uri="{FF2B5EF4-FFF2-40B4-BE49-F238E27FC236}">
                <a16:creationId xmlns:a16="http://schemas.microsoft.com/office/drawing/2014/main" id="{BF040456-672E-4494-A971-6A3EEC3496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3700" y="1559536"/>
            <a:ext cx="7836600" cy="313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378" marR="0" lvl="1" indent="-3238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566" marR="0" lvl="2" indent="-3238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754" marR="0" lvl="3" indent="-3238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5943" marR="0" lvl="4" indent="-3238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132" marR="0" lvl="5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320" marR="0" lvl="6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509" marR="0" lvl="7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697" marR="0" lvl="8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63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andar Vacía">
  <p:cSld name="Estandar Vacía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6140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ct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B42B3-F694-4D1B-948B-7CA98C62E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50" y="273844"/>
            <a:ext cx="6910754" cy="675725"/>
          </a:xfr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135000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Práctica…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584D809-7769-4A03-AC50-704F0530FCD7}"/>
              </a:ext>
            </a:extLst>
          </p:cNvPr>
          <p:cNvSpPr/>
          <p:nvPr userDrawn="1"/>
        </p:nvSpPr>
        <p:spPr>
          <a:xfrm>
            <a:off x="8097715" y="273844"/>
            <a:ext cx="646235" cy="675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AFE19E-54FF-4F1B-9F4A-48F70E4B8040}"/>
              </a:ext>
            </a:extLst>
          </p:cNvPr>
          <p:cNvSpPr/>
          <p:nvPr userDrawn="1"/>
        </p:nvSpPr>
        <p:spPr>
          <a:xfrm>
            <a:off x="7381142" y="273844"/>
            <a:ext cx="646235" cy="67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020D55-1F6B-405A-9651-7BB1065FC7E5}"/>
              </a:ext>
            </a:extLst>
          </p:cNvPr>
          <p:cNvSpPr/>
          <p:nvPr userDrawn="1"/>
        </p:nvSpPr>
        <p:spPr>
          <a:xfrm>
            <a:off x="400051" y="1094643"/>
            <a:ext cx="8343899" cy="3824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</p:spTree>
    <p:extLst>
      <p:ext uri="{BB962C8B-B14F-4D97-AF65-F5344CB8AC3E}">
        <p14:creationId xmlns:p14="http://schemas.microsoft.com/office/powerpoint/2010/main" val="346499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42617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io capítulo" type="tx">
  <p:cSld name="Principio capítul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378" marR="0" lvl="1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566" marR="0" lvl="2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754" marR="0" lvl="3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5943" marR="0" lvl="4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132" marR="0" lvl="5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320" marR="0" lvl="6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509" marR="0" lvl="7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697" marR="0" lvl="8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3586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cia con Imagen de fondo">
  <p:cSld name="Vacia con Imagen de fond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  <a:noFill/>
          <a:ln>
            <a:noFill/>
          </a:ln>
          <a:effectLst>
            <a:outerShdw blurRad="38100" dist="508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51425" rIns="51425" bIns="5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811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D02CC-BA16-4DDB-9BA7-D465FED9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F92AAA-CB8E-429A-B48E-14ABB0D10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632B59-C513-42E9-B112-E3A38F77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1884B-F3E6-493E-924D-99B02EEB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3BBE74-B3CA-4038-9943-494961D8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3054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ED33E-C273-4749-B8C8-4D9DDDFE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A06844-460B-46C4-9BB1-1C2D24E9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6C3B6-C692-4721-8DB9-AB586560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A41180-0581-41E4-99D5-54771F16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DA0F92-0F54-4D4D-B655-028F7EB4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2126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25CE8-5480-443E-980E-83A0153E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FD0F4-62C3-4C0C-B5F3-0BE3970A7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C51A90-0EBA-4B8C-855C-F54F7CAF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3F272F-0EAB-4DD9-82F0-BAAE1648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90544-0BCA-4815-97E4-AD689E11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94693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DD6A9-6E0D-49C6-9EEF-20444EF2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02CFAB-7E85-4630-B14B-5E733DF6C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EF474E-F437-4186-A889-5B09D35E4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6B1970-9481-452A-A4D6-2E22DF2C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928E20-37A6-4216-A5B0-80FDE993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CB5254-890C-48E2-85C3-0C5263F0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29340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47283-43EE-4E89-840F-6D179324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B79945-0D35-4242-815C-3374C12A0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66CCBB-E87E-4A80-AB60-7E61FE0D1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3618BC-84A3-46FF-B525-D7D0FE9A6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E06457-60AE-4EC4-87EA-14446B710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8397BF0-5A26-4CD0-9D30-61EC3440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2266B09-ED20-4915-9F22-9EF25DBE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948E48-B1A0-4333-920C-1A3F0148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60547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52A77-DCA1-4EC6-8395-8813D1FA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3D479A7-6C30-4DF4-9A42-08D42614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84D6BB-AA3B-4EF7-96C9-62243559B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3CACFB-17ED-41E1-BB46-9C75F10A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20960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2B61B2-2AEC-49D1-A5FB-3C73C1AC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360353-DEF0-4F46-9B85-496316C6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8D73CB-7A46-45B4-BD06-0D9B002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2108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0548A-6C91-470E-BAE4-EBC54A9E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249666-8C25-42CE-AE34-AE4989704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22270A-0072-4F67-9D6B-5CE532401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952CCA-68CB-4770-AC69-DBC4E2BC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9C7D10-8457-4E3B-A1B8-21282A7F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4C4606-705A-4834-8D74-D12388AD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28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357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AF364-B6C7-40B7-8BDA-FD2B62EE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F6A2AF6-93B0-444F-9327-A4693B6BD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D19903-2D99-4285-8F48-0F4C1AF93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501EFD-EA32-43BA-864F-470E4A7E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5B6FD3-995E-4A50-928A-BBB36DD7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5E0589-23A9-45D9-B49D-5C83A39C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1871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B237B-E174-48A3-89FE-BDCE4FF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E5B8B6-56C3-473C-BD7C-73DCB94F9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03F06-A96B-470E-8F8F-BF7267AC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23E74-CAC4-428A-9B2C-6C45B893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7A777-1CE1-4EBA-9237-6D0CDA2C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931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A56289-0C38-4817-8A8B-4E109E37E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6CBEE1-5C31-4BEC-A1BE-310735CB9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C534D8-79A4-4D5D-B71A-D9FD1563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49CA21-64DC-4A4D-A2E0-9EB7973A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A5F385-B71A-44C6-87A1-5D51A96E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24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339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42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61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3" name="Google Shape;33;p9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8629675" y="4703625"/>
            <a:ext cx="310896" cy="310896"/>
          </a:xfrm>
          <a:prstGeom prst="rect">
            <a:avLst/>
          </a:prstGeom>
          <a:noFill/>
          <a:ln>
            <a:noFill/>
          </a:ln>
          <a:effectLst>
            <a:outerShdw blurRad="57150" dist="9525" dir="4980000" algn="bl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916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mparison">
  <p:cSld name="Section comparis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5F17"/>
              </a:buClr>
              <a:buSzPts val="3600"/>
              <a:buFont typeface="Montserrat"/>
              <a:buNone/>
              <a:defRPr sz="3600">
                <a:solidFill>
                  <a:srgbClr val="E85F1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2"/>
          </p:nvPr>
        </p:nvSpPr>
        <p:spPr>
          <a:xfrm>
            <a:off x="4939500" y="1233175"/>
            <a:ext cx="3837000" cy="31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7A6C0"/>
              </a:buClr>
              <a:buSzPts val="1800"/>
              <a:buFont typeface="Montserrat"/>
              <a:buChar char="●"/>
              <a:defRPr>
                <a:solidFill>
                  <a:srgbClr val="47A6C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8" name="Google Shape;38;p10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8629675" y="4703625"/>
            <a:ext cx="310896" cy="310896"/>
          </a:xfrm>
          <a:prstGeom prst="rect">
            <a:avLst/>
          </a:prstGeom>
          <a:noFill/>
          <a:ln>
            <a:noFill/>
          </a:ln>
          <a:effectLst>
            <a:outerShdw blurRad="57150" dist="9525" dir="4980000" algn="bl" rotWithShape="0">
              <a:srgbClr val="000000">
                <a:alpha val="38000"/>
              </a:srgbClr>
            </a:outerShdw>
          </a:effectLst>
        </p:spPr>
      </p:pic>
      <p:cxnSp>
        <p:nvCxnSpPr>
          <p:cNvPr id="39" name="Google Shape;39;p10"/>
          <p:cNvCxnSpPr/>
          <p:nvPr/>
        </p:nvCxnSpPr>
        <p:spPr>
          <a:xfrm>
            <a:off x="4587950" y="1563900"/>
            <a:ext cx="0" cy="2607600"/>
          </a:xfrm>
          <a:prstGeom prst="straightConnector1">
            <a:avLst/>
          </a:prstGeom>
          <a:noFill/>
          <a:ln w="19050" cap="flat" cmpd="sng">
            <a:solidFill>
              <a:srgbClr val="E85F1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10"/>
          <p:cNvSpPr txBox="1">
            <a:spLocks noGrp="1"/>
          </p:cNvSpPr>
          <p:nvPr>
            <p:ph type="title" idx="3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55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6">
            <a:alphaModFix amt="41000"/>
          </a:blip>
          <a:stretch>
            <a:fillRect/>
          </a:stretch>
        </p:blipFill>
        <p:spPr>
          <a:xfrm>
            <a:off x="8629675" y="4703625"/>
            <a:ext cx="310896" cy="310896"/>
          </a:xfrm>
          <a:prstGeom prst="rect">
            <a:avLst/>
          </a:prstGeom>
          <a:noFill/>
          <a:ln>
            <a:noFill/>
          </a:ln>
          <a:effectLst>
            <a:outerShdw blurRad="57150" dist="9525" dir="4980000" algn="bl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944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03" r:id="rId13"/>
    <p:sldLayoutId id="214748370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87F870-C2F6-40BB-AE46-5F7CD611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89C42D-A44A-4AF1-89B1-6E97E1AF1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0E8F43-D0F7-4F77-960F-E469CB361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B30F4-5E5A-4DA3-B1D0-53415E144105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74AC5-CD1E-4E84-97DD-2BEBF1FC1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704B83-0926-4FA1-8D91-7A3537DC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B7575-941C-474A-B12B-346908C859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30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7A72065-0322-4261-9487-AECEFA12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73C770-72AC-490A-BB71-86118EA52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B8E392-A273-4503-A0D6-88F9B6297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9FAA7-C861-4ED5-B349-9EFD2E030791}" type="datetimeFigureOut">
              <a:rPr lang="es-ES" smtClean="0"/>
              <a:t>10/10/2021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F56921-8B92-4E68-8CAD-A3839980D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25FDA0-D92B-4F6E-9A17-854650988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79C44-7908-4AAA-BADD-FEA5FF4ACDC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979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live-serve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s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codecamp.org/espanol/news/npm-vs-npx-cual-es-la-diferencia/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xavitristancho.pro/blog/que-es-npx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coreybutler/nvm-windows" TargetMode="External"/><Relationship Id="rId4" Type="http://schemas.openxmlformats.org/officeDocument/2006/relationships/hyperlink" Target="https://github.com/nvm-sh/nvm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coreybutler/nvm-windows" TargetMode="Externa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nodemon.io/" TargetMode="Externa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javascrip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oracle.com/java/technologies/downloads/#java11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localhost:90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narqube.org/latest/analysis/overview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docs.sonarqube.org/latest/analysis/scan/sonarscanner/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 &amp; Tools</a:t>
            </a:r>
            <a:endParaRPr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80BAE713-4770-4360-9746-704C0587B5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20FCD25-9A5E-4F3F-8223-442E40DB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Configuration for Prettier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B0AE15-74FD-45B2-AC9F-C0906EFA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5" y="1241054"/>
            <a:ext cx="2263745" cy="7057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1D7554-B18B-47A2-8A86-855163BB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6" y="2044028"/>
            <a:ext cx="2301882" cy="80732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EA7DD1C-07B9-4B6D-9472-C6D45A15DCE0}"/>
              </a:ext>
            </a:extLst>
          </p:cNvPr>
          <p:cNvSpPr txBox="1"/>
          <p:nvPr/>
        </p:nvSpPr>
        <p:spPr>
          <a:xfrm>
            <a:off x="4055362" y="1278140"/>
            <a:ext cx="43395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in-NG" sz="1000" dirty="0"/>
              <a:t>{</a:t>
            </a:r>
          </a:p>
          <a:p>
            <a:r>
              <a:rPr lang="bin-NG" sz="1000" dirty="0"/>
              <a:t>    "security.workspace.trust.untrustedFiles": "open",</a:t>
            </a:r>
          </a:p>
          <a:p>
            <a:r>
              <a:rPr lang="bin-NG" sz="1000" dirty="0"/>
              <a:t>    "terminal.integrated.defaultProfile.windows": "Command Prompt",</a:t>
            </a:r>
          </a:p>
          <a:p>
            <a:r>
              <a:rPr lang="bin-NG" sz="1000" dirty="0"/>
              <a:t>    "window.zoomLevel": 1,</a:t>
            </a:r>
          </a:p>
          <a:p>
            <a:r>
              <a:rPr lang="bin-NG" sz="1000" dirty="0"/>
              <a:t>    "workbench.iconTheme": "material-icon-theme",</a:t>
            </a:r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r>
              <a:rPr lang="es-ES" sz="1000" b="1" dirty="0"/>
              <a:t>    </a:t>
            </a:r>
            <a:r>
              <a:rPr lang="bin-NG" sz="1000" b="1" dirty="0"/>
              <a:t>"editor.formatOnSave": true,</a:t>
            </a:r>
          </a:p>
          <a:p>
            <a:r>
              <a:rPr lang="bin-NG" sz="1000" b="1" dirty="0"/>
              <a:t>    "editor.defaultFormatter": "esbenp.prettier-vscode",</a:t>
            </a:r>
            <a:endParaRPr lang="es-ES" sz="1000" b="1" dirty="0"/>
          </a:p>
          <a:p>
            <a:endParaRPr lang="es-ES" sz="1000" dirty="0"/>
          </a:p>
          <a:p>
            <a:endParaRPr lang="bin-NG" sz="1000" dirty="0"/>
          </a:p>
          <a:p>
            <a:r>
              <a:rPr lang="bin-NG" sz="1000" dirty="0"/>
              <a:t>}</a:t>
            </a: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2FD17FF0-2123-43ED-B434-7AD240BFE8F2}"/>
              </a:ext>
            </a:extLst>
          </p:cNvPr>
          <p:cNvSpPr/>
          <p:nvPr/>
        </p:nvSpPr>
        <p:spPr>
          <a:xfrm rot="16200000">
            <a:off x="2906371" y="1971926"/>
            <a:ext cx="227338" cy="972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518EDA-A748-4504-8B92-BC32CBAF3783}"/>
              </a:ext>
            </a:extLst>
          </p:cNvPr>
          <p:cNvSpPr/>
          <p:nvPr/>
        </p:nvSpPr>
        <p:spPr>
          <a:xfrm>
            <a:off x="4204800" y="2372355"/>
            <a:ext cx="3434400" cy="39878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curvada hacia abajo 6">
            <a:extLst>
              <a:ext uri="{FF2B5EF4-FFF2-40B4-BE49-F238E27FC236}">
                <a16:creationId xmlns:a16="http://schemas.microsoft.com/office/drawing/2014/main" id="{D519F4BF-E14F-4AA8-832E-EEF2CD282A03}"/>
              </a:ext>
            </a:extLst>
          </p:cNvPr>
          <p:cNvSpPr/>
          <p:nvPr/>
        </p:nvSpPr>
        <p:spPr>
          <a:xfrm rot="7544283">
            <a:off x="6976802" y="2961920"/>
            <a:ext cx="1116000" cy="568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F0547E-0AB6-4F76-9702-F7D30DB78666}"/>
              </a:ext>
            </a:extLst>
          </p:cNvPr>
          <p:cNvSpPr txBox="1"/>
          <p:nvPr/>
        </p:nvSpPr>
        <p:spPr>
          <a:xfrm>
            <a:off x="5004120" y="3169770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Prettier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4F07DF7-B1E3-4A37-8987-ADD71D60A9D6}"/>
              </a:ext>
            </a:extLst>
          </p:cNvPr>
          <p:cNvSpPr txBox="1"/>
          <p:nvPr/>
        </p:nvSpPr>
        <p:spPr>
          <a:xfrm>
            <a:off x="1058400" y="4190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7203CB2-A0CF-4BF5-AAC9-D3BD2232734C}"/>
              </a:ext>
            </a:extLst>
          </p:cNvPr>
          <p:cNvSpPr txBox="1"/>
          <p:nvPr/>
        </p:nvSpPr>
        <p:spPr>
          <a:xfrm>
            <a:off x="1551621" y="3790290"/>
            <a:ext cx="646452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This extension will use prettier from your project's local dependencies (recommended). When the </a:t>
            </a:r>
            <a:r>
              <a:rPr lang="en-US" sz="1100" dirty="0" err="1"/>
              <a:t>prettier.resolveGlobalModules</a:t>
            </a:r>
            <a:r>
              <a:rPr lang="en-US" sz="1100" dirty="0"/>
              <a:t> is set to true the extension can also attempt to resolve global modules. </a:t>
            </a:r>
          </a:p>
          <a:p>
            <a:r>
              <a:rPr lang="en-US" sz="1100" dirty="0"/>
              <a:t>Should prettier not be installed locally with your project's dependencies or globally on the machine, the </a:t>
            </a:r>
            <a:r>
              <a:rPr lang="en-US" sz="1100" b="1" dirty="0"/>
              <a:t>version of prettier that is bundled with the extension </a:t>
            </a:r>
            <a:r>
              <a:rPr lang="en-US" sz="1100" dirty="0"/>
              <a:t>will be used.</a:t>
            </a:r>
          </a:p>
          <a:p>
            <a:r>
              <a:rPr lang="en-US" sz="1100" dirty="0"/>
              <a:t>To install prettier in your project and pin its version as recommended, run:</a:t>
            </a:r>
          </a:p>
          <a:p>
            <a:r>
              <a:rPr lang="en-US" sz="1100" dirty="0"/>
              <a:t>npm install prettier -D --save-exact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80596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40883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B391B2-888A-4430-BCD0-7602E28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685801"/>
            <a:ext cx="2743200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Plugins for Git/GitHub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1989B-E06B-4B05-A14F-30D60318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78" y="3127876"/>
            <a:ext cx="2743200" cy="1144198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US" sz="1500" dirty="0" err="1">
                <a:solidFill>
                  <a:srgbClr val="FFFFFF"/>
                </a:solidFill>
              </a:rPr>
              <a:t>GitLens</a:t>
            </a:r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Git History</a:t>
            </a: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Git Graph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de visual studio code logo">
            <a:extLst>
              <a:ext uri="{FF2B5EF4-FFF2-40B4-BE49-F238E27FC236}">
                <a16:creationId xmlns:a16="http://schemas.microsoft.com/office/drawing/2014/main" id="{AC7A4ACD-BE5B-44CB-AB72-C12F990F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25" y="409409"/>
            <a:ext cx="1253136" cy="12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676B0F9-05D2-440C-8B61-A94954D6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74" y="251504"/>
            <a:ext cx="4434682" cy="33227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3DC9CA-1646-486B-87FC-F5AF8096C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656" y="1264871"/>
            <a:ext cx="4037449" cy="30072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16789B6-A549-49EC-94C4-7E0F1FEE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017" y="1917812"/>
            <a:ext cx="3659688" cy="30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1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40883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B391B2-888A-4430-BCD0-7602E28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685801"/>
            <a:ext cx="2743200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Plugins for testing code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1989B-E06B-4B05-A14F-30D60318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78" y="3127876"/>
            <a:ext cx="2743200" cy="1144198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Jest (de Orta)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de visual studio code logo">
            <a:extLst>
              <a:ext uri="{FF2B5EF4-FFF2-40B4-BE49-F238E27FC236}">
                <a16:creationId xmlns:a16="http://schemas.microsoft.com/office/drawing/2014/main" id="{AC7A4ACD-BE5B-44CB-AB72-C12F990F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93" y="340583"/>
            <a:ext cx="1253136" cy="12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DFDC7E4-2C28-4C64-BCC1-2CBF82D6F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53" y="523153"/>
            <a:ext cx="4546289" cy="40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8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40883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B391B2-888A-4430-BCD0-7602E28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685801"/>
            <a:ext cx="2743200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Plugins for Bootstrap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1989B-E06B-4B05-A14F-30D60318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78" y="3127876"/>
            <a:ext cx="2743200" cy="1144198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Bootstrap 4, Font awesome 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de visual studio code logo">
            <a:extLst>
              <a:ext uri="{FF2B5EF4-FFF2-40B4-BE49-F238E27FC236}">
                <a16:creationId xmlns:a16="http://schemas.microsoft.com/office/drawing/2014/main" id="{AC7A4ACD-BE5B-44CB-AB72-C12F990F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25" y="409409"/>
            <a:ext cx="1253136" cy="12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E6A5EA2-B368-47AA-8EF6-76F363BF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60" y="510377"/>
            <a:ext cx="4903750" cy="412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15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40883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B391B2-888A-4430-BCD0-7602E28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685801"/>
            <a:ext cx="2743200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Plugins para Node JS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1989B-E06B-4B05-A14F-30D60318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78" y="3127876"/>
            <a:ext cx="2743200" cy="1144198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npm</a:t>
            </a:r>
            <a:endParaRPr lang="bin-NG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Node Debug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D54CE5E7-4F6C-4296-9B5F-DCCB9A230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559" y="1313597"/>
            <a:ext cx="4782788" cy="13394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5FD0813-42A8-406A-9829-1C196E429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58" y="2570856"/>
            <a:ext cx="4782788" cy="11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78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40883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B391B2-888A-4430-BCD0-7602E28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685801"/>
            <a:ext cx="2743200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Recommended Plugins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1989B-E06B-4B05-A14F-30D60318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78" y="3127876"/>
            <a:ext cx="2743200" cy="1144198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de visual studio code logo">
            <a:extLst>
              <a:ext uri="{FF2B5EF4-FFF2-40B4-BE49-F238E27FC236}">
                <a16:creationId xmlns:a16="http://schemas.microsoft.com/office/drawing/2014/main" id="{AC7A4ACD-BE5B-44CB-AB72-C12F990F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25" y="409409"/>
            <a:ext cx="1253136" cy="12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BDC0B8A-1784-4A51-A05B-E2C40880BC7C}"/>
              </a:ext>
            </a:extLst>
          </p:cNvPr>
          <p:cNvSpPr txBox="1"/>
          <p:nvPr/>
        </p:nvSpPr>
        <p:spPr>
          <a:xfrm>
            <a:off x="4438163" y="409409"/>
            <a:ext cx="354944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EditorConfig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VS </a:t>
            </a:r>
            <a:r>
              <a:rPr lang="es-ES" dirty="0" err="1"/>
              <a:t>Code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ESLint</a:t>
            </a:r>
            <a:r>
              <a:rPr lang="es-ES" dirty="0"/>
              <a:t> (de </a:t>
            </a:r>
            <a:r>
              <a:rPr lang="es-ES" dirty="0" err="1"/>
              <a:t>Dirk</a:t>
            </a:r>
            <a:r>
              <a:rPr lang="es-ES" dirty="0"/>
              <a:t> </a:t>
            </a:r>
            <a:r>
              <a:rPr lang="es-ES" dirty="0" err="1"/>
              <a:t>Baeumer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Prettier</a:t>
            </a:r>
            <a:r>
              <a:rPr lang="es-ES" dirty="0"/>
              <a:t> (de </a:t>
            </a:r>
            <a:r>
              <a:rPr lang="es-ES" dirty="0" err="1"/>
              <a:t>Prettier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Git </a:t>
            </a:r>
            <a:r>
              <a:rPr lang="es-ES" dirty="0" err="1"/>
              <a:t>Graph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GitLens</a:t>
            </a:r>
            <a:r>
              <a:rPr lang="es-E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Jest</a:t>
            </a:r>
            <a:r>
              <a:rPr lang="es-ES" dirty="0"/>
              <a:t> (de Orta)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Spanish Language Pack for VSC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Materia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Theme</a:t>
            </a:r>
            <a:r>
              <a:rPr lang="es-ES" dirty="0"/>
              <a:t> / </a:t>
            </a:r>
            <a:r>
              <a:rPr lang="es-ES" dirty="0" err="1"/>
              <a:t>vscode-icons</a:t>
            </a:r>
            <a:r>
              <a:rPr lang="es-ES" dirty="0"/>
              <a:t> (de VSCode </a:t>
            </a:r>
            <a:r>
              <a:rPr lang="es-ES" dirty="0" err="1"/>
              <a:t>Icons</a:t>
            </a:r>
            <a:r>
              <a:rPr lang="es-ES" dirty="0"/>
              <a:t> Team)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LiveServer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Rest-client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Markdown-shortcuts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6F764B-E46E-4EEA-85D8-A604104B9C04}"/>
              </a:ext>
            </a:extLst>
          </p:cNvPr>
          <p:cNvSpPr txBox="1"/>
          <p:nvPr/>
        </p:nvSpPr>
        <p:spPr>
          <a:xfrm>
            <a:off x="6338808" y="3860035"/>
            <a:ext cx="202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Recommended pluggins for a project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2DFC06-9D28-4FA6-9D19-320C4054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610" y="3665359"/>
            <a:ext cx="2187275" cy="9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1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41479F4-0442-445F-BED1-65DF7D2F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</p:spPr>
        <p:txBody>
          <a:bodyPr anchor="b">
            <a:normAutofit/>
          </a:bodyPr>
          <a:lstStyle/>
          <a:p>
            <a:r>
              <a:rPr lang="es-ES" sz="2850"/>
              <a:t>Servidores Web de desarrollo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9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628A1B3-68EA-43D5-8977-0E5E7B6CD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105406"/>
            <a:ext cx="2571750" cy="407628"/>
          </a:xfrm>
        </p:spPr>
        <p:txBody>
          <a:bodyPr anchor="t">
            <a:normAutofit/>
          </a:bodyPr>
          <a:lstStyle/>
          <a:p>
            <a:r>
              <a:rPr lang="es-ES" sz="1650" dirty="0"/>
              <a:t>Live-server</a:t>
            </a:r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B72271-E8E1-44AF-BAC8-A1FB8EF1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571829"/>
            <a:ext cx="5177790" cy="399984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677C7DD-9AAB-411B-B523-B86AF268B706}"/>
              </a:ext>
            </a:extLst>
          </p:cNvPr>
          <p:cNvSpPr txBox="1"/>
          <p:nvPr/>
        </p:nvSpPr>
        <p:spPr>
          <a:xfrm>
            <a:off x="583541" y="3416419"/>
            <a:ext cx="198360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https://www.npmjs.com/package/live-server</a:t>
            </a: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D53F318-D91A-40EA-BF84-449614981D20}"/>
              </a:ext>
            </a:extLst>
          </p:cNvPr>
          <p:cNvSpPr txBox="1"/>
          <p:nvPr/>
        </p:nvSpPr>
        <p:spPr>
          <a:xfrm>
            <a:off x="600075" y="2718328"/>
            <a:ext cx="1950538" cy="3000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s-ES" sz="1350" kern="1200" dirty="0">
                <a:solidFill>
                  <a:prstClr val="white"/>
                </a:solidFill>
                <a:highlight>
                  <a:srgbClr val="000000"/>
                </a:highlight>
                <a:latin typeface="Calibri" panose="020F0502020204030204"/>
                <a:ea typeface="+mn-ea"/>
                <a:cs typeface="+mn-cs"/>
              </a:rPr>
              <a:t>npm </a:t>
            </a:r>
            <a:r>
              <a:rPr lang="es-ES" sz="1350" kern="1200" dirty="0" err="1">
                <a:solidFill>
                  <a:prstClr val="white"/>
                </a:solidFill>
                <a:highlight>
                  <a:srgbClr val="000000"/>
                </a:highlight>
                <a:latin typeface="Calibri" panose="020F0502020204030204"/>
                <a:ea typeface="+mn-ea"/>
                <a:cs typeface="+mn-cs"/>
              </a:rPr>
              <a:t>install</a:t>
            </a:r>
            <a:r>
              <a:rPr lang="es-ES" sz="1350" kern="1200" dirty="0">
                <a:solidFill>
                  <a:prstClr val="white"/>
                </a:solidFill>
                <a:highlight>
                  <a:srgbClr val="000000"/>
                </a:highlight>
                <a:latin typeface="Calibri" panose="020F0502020204030204"/>
                <a:ea typeface="+mn-ea"/>
                <a:cs typeface="+mn-cs"/>
              </a:rPr>
              <a:t> -g </a:t>
            </a:r>
            <a:r>
              <a:rPr lang="es-ES" sz="1350" kern="1200" dirty="0" err="1">
                <a:solidFill>
                  <a:prstClr val="white"/>
                </a:solidFill>
                <a:highlight>
                  <a:srgbClr val="000000"/>
                </a:highlight>
                <a:latin typeface="Calibri" panose="020F0502020204030204"/>
                <a:ea typeface="+mn-ea"/>
                <a:cs typeface="+mn-cs"/>
              </a:rPr>
              <a:t>live</a:t>
            </a:r>
            <a:r>
              <a:rPr lang="es-ES" sz="1350" kern="1200" dirty="0">
                <a:solidFill>
                  <a:prstClr val="white"/>
                </a:solidFill>
                <a:highlight>
                  <a:srgbClr val="000000"/>
                </a:highlight>
                <a:latin typeface="Calibri" panose="020F0502020204030204"/>
                <a:ea typeface="+mn-ea"/>
                <a:cs typeface="+mn-cs"/>
              </a:rPr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388738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C483E-DCF9-44A0-A1BB-C3F582C6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VSC Final Settings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6C8BE7-6AF3-4E52-9099-67C563080E29}"/>
              </a:ext>
            </a:extLst>
          </p:cNvPr>
          <p:cNvSpPr txBox="1"/>
          <p:nvPr/>
        </p:nvSpPr>
        <p:spPr>
          <a:xfrm>
            <a:off x="4572000" y="2784825"/>
            <a:ext cx="423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  "</a:t>
            </a:r>
            <a:r>
              <a:rPr lang="es-ES" sz="1200" dirty="0" err="1"/>
              <a:t>js</a:t>
            </a:r>
            <a:r>
              <a:rPr lang="es-ES" sz="1200" dirty="0"/>
              <a:t>/</a:t>
            </a:r>
            <a:r>
              <a:rPr lang="es-ES" sz="1200" dirty="0" err="1"/>
              <a:t>ts.implicitProjectConfig.experimentalDecorators</a:t>
            </a:r>
            <a:r>
              <a:rPr lang="es-ES" sz="1200" dirty="0"/>
              <a:t>": true,</a:t>
            </a:r>
          </a:p>
          <a:p>
            <a:r>
              <a:rPr lang="es-ES" sz="1200" dirty="0"/>
              <a:t>  </a:t>
            </a: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"</a:t>
            </a:r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typescript.suggestionActions.enabled</a:t>
            </a: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": false,</a:t>
            </a:r>
          </a:p>
          <a:p>
            <a:r>
              <a:rPr lang="es-ES" sz="1200" dirty="0"/>
              <a:t>  "</a:t>
            </a:r>
            <a:r>
              <a:rPr lang="es-ES" sz="1200" dirty="0" err="1"/>
              <a:t>typescript.updateImportsOnFileMove.enabled</a:t>
            </a:r>
            <a:r>
              <a:rPr lang="es-ES" sz="1200" dirty="0"/>
              <a:t>": "</a:t>
            </a:r>
            <a:r>
              <a:rPr lang="es-ES" sz="1200" dirty="0" err="1"/>
              <a:t>always</a:t>
            </a:r>
            <a:r>
              <a:rPr lang="es-ES" sz="1200" dirty="0"/>
              <a:t>"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08AF9B-F22E-4C98-98E7-64C0AA73AB57}"/>
              </a:ext>
            </a:extLst>
          </p:cNvPr>
          <p:cNvSpPr txBox="1"/>
          <p:nvPr/>
        </p:nvSpPr>
        <p:spPr>
          <a:xfrm>
            <a:off x="622800" y="1420063"/>
            <a:ext cx="3438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 "</a:t>
            </a:r>
            <a:r>
              <a:rPr lang="es-ES" sz="1100" dirty="0" err="1"/>
              <a:t>editor.formatOnSave</a:t>
            </a:r>
            <a:r>
              <a:rPr lang="es-ES" sz="1100" dirty="0"/>
              <a:t>": true,</a:t>
            </a:r>
          </a:p>
          <a:p>
            <a:r>
              <a:rPr lang="es-ES" sz="1100" dirty="0"/>
              <a:t> "</a:t>
            </a:r>
            <a:r>
              <a:rPr lang="es-ES" sz="1100" dirty="0" err="1"/>
              <a:t>editor.formatOnPaste</a:t>
            </a:r>
            <a:r>
              <a:rPr lang="es-ES" sz="1100" dirty="0"/>
              <a:t>": true,</a:t>
            </a:r>
          </a:p>
          <a:p>
            <a:r>
              <a:rPr lang="es-ES" sz="1100" dirty="0"/>
              <a:t> "</a:t>
            </a:r>
            <a:r>
              <a:rPr lang="es-ES" sz="1100" dirty="0" err="1"/>
              <a:t>editor.defaultFormatter</a:t>
            </a:r>
            <a:r>
              <a:rPr lang="es-ES" sz="1100" dirty="0"/>
              <a:t>": "</a:t>
            </a:r>
            <a:r>
              <a:rPr lang="es-ES" sz="1100" dirty="0" err="1"/>
              <a:t>esbenp.prettier-vscode</a:t>
            </a:r>
            <a:r>
              <a:rPr lang="es-ES" sz="1100" dirty="0"/>
              <a:t>",</a:t>
            </a:r>
          </a:p>
          <a:p>
            <a:r>
              <a:rPr lang="es-ES" sz="1100" dirty="0">
                <a:solidFill>
                  <a:schemeClr val="bg1">
                    <a:lumMod val="75000"/>
                  </a:schemeClr>
                </a:solidFill>
              </a:rPr>
              <a:t>  "</a:t>
            </a:r>
            <a:r>
              <a:rPr lang="es-ES" sz="1100" dirty="0" err="1">
                <a:solidFill>
                  <a:schemeClr val="bg1">
                    <a:lumMod val="75000"/>
                  </a:schemeClr>
                </a:solidFill>
              </a:rPr>
              <a:t>editor.codeActionsOnSave</a:t>
            </a:r>
            <a:r>
              <a:rPr lang="es-ES" sz="1100" dirty="0">
                <a:solidFill>
                  <a:schemeClr val="bg1">
                    <a:lumMod val="75000"/>
                  </a:schemeClr>
                </a:solidFill>
              </a:rPr>
              <a:t>": {</a:t>
            </a:r>
          </a:p>
          <a:p>
            <a:r>
              <a:rPr lang="es-ES" sz="1100" dirty="0">
                <a:solidFill>
                  <a:schemeClr val="bg1">
                    <a:lumMod val="75000"/>
                  </a:schemeClr>
                </a:solidFill>
              </a:rPr>
              <a:t>    "</a:t>
            </a:r>
            <a:r>
              <a:rPr lang="es-ES" sz="1100" dirty="0" err="1">
                <a:solidFill>
                  <a:schemeClr val="bg1">
                    <a:lumMod val="75000"/>
                  </a:schemeClr>
                </a:solidFill>
              </a:rPr>
              <a:t>source.fixAll.eslint</a:t>
            </a:r>
            <a:r>
              <a:rPr lang="es-ES" sz="1100" dirty="0">
                <a:solidFill>
                  <a:schemeClr val="bg1">
                    <a:lumMod val="75000"/>
                  </a:schemeClr>
                </a:solidFill>
              </a:rPr>
              <a:t>": true</a:t>
            </a:r>
          </a:p>
          <a:p>
            <a:r>
              <a:rPr lang="es-ES" sz="1100" dirty="0">
                <a:solidFill>
                  <a:schemeClr val="bg1">
                    <a:lumMod val="75000"/>
                  </a:schemeClr>
                </a:solidFill>
              </a:rPr>
              <a:t>  },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60DC5F-C260-41D6-A3D5-D5F3E27B325C}"/>
              </a:ext>
            </a:extLst>
          </p:cNvPr>
          <p:cNvSpPr txBox="1"/>
          <p:nvPr/>
        </p:nvSpPr>
        <p:spPr>
          <a:xfrm>
            <a:off x="622800" y="2784825"/>
            <a:ext cx="3438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"</a:t>
            </a:r>
            <a:r>
              <a:rPr lang="es-ES" sz="1100" dirty="0" err="1"/>
              <a:t>emmet.includeLanguages</a:t>
            </a:r>
            <a:r>
              <a:rPr lang="es-ES" sz="1100" dirty="0"/>
              <a:t>": {</a:t>
            </a:r>
          </a:p>
          <a:p>
            <a:r>
              <a:rPr lang="es-ES" sz="1100" dirty="0"/>
              <a:t>    "</a:t>
            </a:r>
            <a:r>
              <a:rPr lang="es-ES" sz="1100" dirty="0" err="1"/>
              <a:t>javascript</a:t>
            </a:r>
            <a:r>
              <a:rPr lang="es-ES" sz="1100" dirty="0"/>
              <a:t>": "</a:t>
            </a:r>
            <a:r>
              <a:rPr lang="es-ES" sz="1100" dirty="0" err="1"/>
              <a:t>javascriptreact</a:t>
            </a:r>
            <a:r>
              <a:rPr lang="es-ES" sz="1100" dirty="0"/>
              <a:t>",</a:t>
            </a:r>
          </a:p>
          <a:p>
            <a:r>
              <a:rPr lang="es-ES" sz="1100" dirty="0"/>
              <a:t>    "typescript": "</a:t>
            </a:r>
            <a:r>
              <a:rPr lang="es-ES" sz="1100" dirty="0" err="1"/>
              <a:t>typescriptreact</a:t>
            </a:r>
            <a:r>
              <a:rPr lang="es-ES" sz="1100" dirty="0"/>
              <a:t>"</a:t>
            </a:r>
          </a:p>
          <a:p>
            <a:r>
              <a:rPr lang="es-ES" sz="1100" dirty="0"/>
              <a:t>  },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AC7903-7D0B-4E4F-BE1D-5E7311DE5AA3}"/>
              </a:ext>
            </a:extLst>
          </p:cNvPr>
          <p:cNvSpPr txBox="1"/>
          <p:nvPr/>
        </p:nvSpPr>
        <p:spPr>
          <a:xfrm>
            <a:off x="622800" y="4029135"/>
            <a:ext cx="329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 "</a:t>
            </a:r>
            <a:r>
              <a:rPr lang="es-ES" sz="1100" dirty="0" err="1"/>
              <a:t>editor.bracketPairColorization.enabled</a:t>
            </a:r>
            <a:r>
              <a:rPr lang="es-ES" sz="1100" dirty="0"/>
              <a:t>": true",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4DF4D6-22A4-4C95-8A4C-3826C278B73C}"/>
              </a:ext>
            </a:extLst>
          </p:cNvPr>
          <p:cNvSpPr txBox="1"/>
          <p:nvPr/>
        </p:nvSpPr>
        <p:spPr>
          <a:xfrm>
            <a:off x="4622400" y="1517064"/>
            <a:ext cx="3808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bg1">
                    <a:lumMod val="75000"/>
                  </a:schemeClr>
                </a:solidFill>
              </a:rPr>
              <a:t>"</a:t>
            </a:r>
            <a:r>
              <a:rPr lang="es-ES" sz="1100" dirty="0" err="1">
                <a:solidFill>
                  <a:schemeClr val="bg1">
                    <a:lumMod val="75000"/>
                  </a:schemeClr>
                </a:solidFill>
              </a:rPr>
              <a:t>javascript.suggestionActions.enabled</a:t>
            </a:r>
            <a:r>
              <a:rPr lang="es-ES" sz="1100" dirty="0">
                <a:solidFill>
                  <a:schemeClr val="bg1">
                    <a:lumMod val="75000"/>
                  </a:schemeClr>
                </a:solidFill>
              </a:rPr>
              <a:t>": false,</a:t>
            </a:r>
          </a:p>
          <a:p>
            <a:r>
              <a:rPr lang="es-ES" sz="1100" dirty="0"/>
              <a:t>"</a:t>
            </a:r>
            <a:r>
              <a:rPr lang="es-ES" sz="1100" dirty="0" err="1"/>
              <a:t>javascript.updateImportsOnFileMove.enabled</a:t>
            </a:r>
            <a:r>
              <a:rPr lang="es-ES" sz="1100" dirty="0"/>
              <a:t>": "</a:t>
            </a:r>
            <a:r>
              <a:rPr lang="es-ES" sz="1100" dirty="0" err="1"/>
              <a:t>always</a:t>
            </a:r>
            <a:r>
              <a:rPr lang="es-ES" sz="1100" dirty="0"/>
              <a:t>",</a:t>
            </a:r>
          </a:p>
        </p:txBody>
      </p:sp>
    </p:spTree>
    <p:extLst>
      <p:ext uri="{BB962C8B-B14F-4D97-AF65-F5344CB8AC3E}">
        <p14:creationId xmlns:p14="http://schemas.microsoft.com/office/powerpoint/2010/main" val="194014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C12C61A-9558-4DE5-AFDB-898358AFB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3"/>
            <a:ext cx="5380685" cy="4422557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C98155-0E33-4081-9991-21A9BC75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480198"/>
            <a:ext cx="4653738" cy="1008731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000"/>
              <a:t>Terminal o línea de comandos (Windows)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D5EBEE-493A-41CB-AA3F-DDE5CDC90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6136" y="1591322"/>
            <a:ext cx="4653738" cy="2720188"/>
          </a:xfrm>
        </p:spPr>
        <p:txBody>
          <a:bodyPr vert="horz" lIns="68580" tIns="34290" rIns="68580" bIns="34290" rtlCol="0">
            <a:normAutofit/>
          </a:bodyPr>
          <a:lstStyle/>
          <a:p>
            <a:pPr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500"/>
              <a:t>Cmd</a:t>
            </a:r>
            <a:r>
              <a:rPr lang="en-US" sz="1500" dirty="0"/>
              <a:t> (</a:t>
            </a:r>
            <a:r>
              <a:rPr lang="en-US" sz="1500"/>
              <a:t>Símbolo del sistema</a:t>
            </a:r>
            <a:r>
              <a:rPr lang="en-US" sz="1500" dirty="0"/>
              <a:t>)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500" dirty="0"/>
              <a:t>PowerShell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500" dirty="0"/>
              <a:t>Git Bash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500"/>
              <a:t>Es posible acceder a cualquiera de ellos desde VSC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E6F63D8-D6D4-47A2-9718-88F271BA8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52"/>
          <a:stretch/>
        </p:blipFill>
        <p:spPr>
          <a:xfrm>
            <a:off x="5872164" y="230183"/>
            <a:ext cx="3031807" cy="1397319"/>
          </a:xfrm>
          <a:prstGeom prst="rect">
            <a:avLst/>
          </a:prstGeom>
        </p:spPr>
      </p:pic>
      <p:pic>
        <p:nvPicPr>
          <p:cNvPr id="19" name="Imagen 1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EC93AF26-95DA-4319-8F35-6618F5F5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20"/>
          <a:stretch/>
        </p:blipFill>
        <p:spPr>
          <a:xfrm>
            <a:off x="5872163" y="1748151"/>
            <a:ext cx="3031808" cy="1397320"/>
          </a:xfrm>
          <a:prstGeom prst="rect">
            <a:avLst/>
          </a:prstGeom>
        </p:spPr>
      </p:pic>
      <p:pic>
        <p:nvPicPr>
          <p:cNvPr id="17" name="Imagen 1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2779FA8-95C7-488F-9B19-6722A2B76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" b="30650"/>
          <a:stretch/>
        </p:blipFill>
        <p:spPr>
          <a:xfrm>
            <a:off x="5872164" y="3266118"/>
            <a:ext cx="3031807" cy="14213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6859E06-0EC4-45F3-A9B5-7310B3599E53}"/>
              </a:ext>
            </a:extLst>
          </p:cNvPr>
          <p:cNvSpPr txBox="1"/>
          <p:nvPr/>
        </p:nvSpPr>
        <p:spPr>
          <a:xfrm>
            <a:off x="6539261" y="3772471"/>
            <a:ext cx="209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450"/>
              </a:spcAft>
              <a:buClrTx/>
              <a:defRPr/>
            </a:pPr>
            <a:r>
              <a:rPr lang="es-ES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El </a:t>
            </a:r>
            <a:r>
              <a:rPr lang="bin-NG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cmd</a:t>
            </a:r>
            <a:r>
              <a:rPr lang="es-ES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permite ejecutar scripts y suele ser suficiente en la mayoría de los casos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B4530DF-2E5A-44D6-A244-20D773147B48}"/>
              </a:ext>
            </a:extLst>
          </p:cNvPr>
          <p:cNvCxnSpPr/>
          <p:nvPr/>
        </p:nvCxnSpPr>
        <p:spPr>
          <a:xfrm>
            <a:off x="2549237" y="3772471"/>
            <a:ext cx="0" cy="52214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2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5143500"/>
          </a:xfrm>
          <a:prstGeom prst="rect">
            <a:avLst/>
          </a:prstGeom>
          <a:solidFill>
            <a:srgbClr val="3C4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0DEE77A-2BF5-42FF-A925-24EF8D0C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555773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" sz="1950" dirty="0">
                <a:solidFill>
                  <a:srgbClr val="FFFFFF"/>
                </a:solidFill>
              </a:rPr>
              <a:t>Terminales en VSC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119DCB-2720-40FE-9D04-12E1F5A4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673" y="580917"/>
            <a:ext cx="6221354" cy="39816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D59260-85C1-4FFB-A81D-3E6740EC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349" y="879415"/>
            <a:ext cx="4109441" cy="817316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55C6F74-781B-481F-A5DE-0C475D6B8CBF}"/>
              </a:ext>
            </a:extLst>
          </p:cNvPr>
          <p:cNvCxnSpPr>
            <a:cxnSpLocks/>
          </p:cNvCxnSpPr>
          <p:nvPr/>
        </p:nvCxnSpPr>
        <p:spPr>
          <a:xfrm flipH="1" flipV="1">
            <a:off x="6699740" y="1688124"/>
            <a:ext cx="1260754" cy="167853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5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4"/>
            <a:ext cx="3285757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29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BA57D8-261A-40A0-91D1-326C1DF6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2" y="759003"/>
            <a:ext cx="2562119" cy="35965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Elements in working environmet</a:t>
            </a:r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AB101259-4179-4ED2-B0DC-9CD8CD998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596593"/>
              </p:ext>
            </p:extLst>
          </p:nvPr>
        </p:nvGraphicFramePr>
        <p:xfrm>
          <a:off x="3493717" y="350246"/>
          <a:ext cx="5394644" cy="441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990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511C2CA5-3511-49A9-A14D-28549F4807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0359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6" y="1708210"/>
            <a:ext cx="3527534" cy="3435290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68580" tIns="34290" rIns="68580" bIns="34290" rtlCol="0" anchor="t">
            <a:normAutofit/>
          </a:bodyPr>
          <a:lstStyle/>
          <a:p>
            <a:pPr algn="ctr" defTabSz="685800">
              <a:spcAft>
                <a:spcPts val="750"/>
              </a:spcAft>
              <a:buClr>
                <a:prstClr val="black"/>
              </a:buClr>
              <a:buSzPct val="100000"/>
              <a:defRPr/>
            </a:pPr>
            <a:endParaRPr lang="en-US" sz="1200" kern="1200" cap="all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ED2EFB-42E7-4C66-8CC6-9B96B391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516" y="2423948"/>
            <a:ext cx="2889031" cy="1375542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000" dirty="0"/>
              <a:t>Git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3B1F17-C470-4D58-9412-57B27F03F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7182" y="3932006"/>
            <a:ext cx="3247697" cy="512463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hlinkClick r:id="rId3"/>
              </a:rPr>
              <a:t>https://git-scm.com/</a:t>
            </a:r>
            <a:endParaRPr lang="en-US" sz="15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5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56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6" y="968182"/>
            <a:ext cx="7277100" cy="4180134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1508056"/>
            <a:ext cx="5530454" cy="3636669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4" y="1335679"/>
            <a:ext cx="6026944" cy="3812637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6" y="406761"/>
            <a:ext cx="7750969" cy="4741556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6" y="4634064"/>
            <a:ext cx="378619" cy="511145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44532"/>
            <a:ext cx="8318897" cy="5192847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437"/>
            <a:ext cx="792956" cy="460868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6" y="-5029"/>
            <a:ext cx="446485" cy="264551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6" y="-1437"/>
            <a:ext cx="267891" cy="160406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1" y="-1437"/>
            <a:ext cx="4341019" cy="5135388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1" y="2154"/>
            <a:ext cx="2213372" cy="1916494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DF2B0E-8A21-4057-9117-0A87E8A7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686" y="1110996"/>
            <a:ext cx="2194560" cy="18516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000" dirty="0"/>
              <a:t>GitHub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CAA97C2-100A-4559-AD80-E7729AF44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1686" y="3058668"/>
            <a:ext cx="2194560" cy="980694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>
                <a:hlinkClick r:id="rId2"/>
              </a:rPr>
              <a:t>https://github.com/</a:t>
            </a:r>
            <a:endParaRPr lang="en-US" sz="1500" dirty="0"/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437"/>
            <a:ext cx="1624013" cy="1018699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437"/>
            <a:ext cx="671513" cy="401015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9" y="1663530"/>
            <a:ext cx="3314068" cy="3194707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29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7" name="Marcador de posición de imagen 6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AB3AB595-209F-420F-B7B1-65BDFC03DE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6832" r="-1" b="-1"/>
          <a:stretch/>
        </p:blipFill>
        <p:spPr>
          <a:xfrm>
            <a:off x="691433" y="348933"/>
            <a:ext cx="5821443" cy="4007299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6237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5143500"/>
          </a:xfrm>
          <a:prstGeom prst="rect">
            <a:avLst/>
          </a:prstGeom>
          <a:solidFill>
            <a:srgbClr val="3C4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0DEE77A-2BF5-42FF-A925-24EF8D0C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555773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Git </a:t>
            </a:r>
            <a:r>
              <a:rPr lang="es-ES" sz="2100" dirty="0">
                <a:solidFill>
                  <a:schemeClr val="bg1"/>
                </a:solidFill>
              </a:rPr>
              <a:t>desde</a:t>
            </a:r>
            <a:r>
              <a:rPr lang="en-US" sz="2100" dirty="0">
                <a:solidFill>
                  <a:schemeClr val="bg1"/>
                </a:solidFill>
              </a:rPr>
              <a:t> VSC</a:t>
            </a:r>
            <a:endParaRPr lang="es-ES" sz="1950" dirty="0">
              <a:solidFill>
                <a:srgbClr val="FFFFFF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AC694D-143A-4343-A047-36B811891F59}"/>
              </a:ext>
            </a:extLst>
          </p:cNvPr>
          <p:cNvGrpSpPr/>
          <p:nvPr/>
        </p:nvGrpSpPr>
        <p:grpSpPr>
          <a:xfrm>
            <a:off x="6585959" y="671724"/>
            <a:ext cx="2223060" cy="4173344"/>
            <a:chOff x="8950508" y="1092818"/>
            <a:chExt cx="2964080" cy="556445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EBB4EBB-C31B-46EA-AC06-7FA6EE3F0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0720" y="1092818"/>
              <a:ext cx="2933868" cy="5564459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5058822-D383-417C-8E49-C22D5666461C}"/>
                </a:ext>
              </a:extLst>
            </p:cNvPr>
            <p:cNvSpPr/>
            <p:nvPr/>
          </p:nvSpPr>
          <p:spPr>
            <a:xfrm>
              <a:off x="8950508" y="4622909"/>
              <a:ext cx="353477" cy="36144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s-E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5330DC3-4689-4CA5-923E-697D764D05FA}"/>
              </a:ext>
            </a:extLst>
          </p:cNvPr>
          <p:cNvGrpSpPr/>
          <p:nvPr/>
        </p:nvGrpSpPr>
        <p:grpSpPr>
          <a:xfrm>
            <a:off x="2687757" y="284357"/>
            <a:ext cx="3744023" cy="3387006"/>
            <a:chOff x="3583676" y="379142"/>
            <a:chExt cx="4992030" cy="4516008"/>
          </a:xfrm>
        </p:grpSpPr>
        <p:pic>
          <p:nvPicPr>
            <p:cNvPr id="9" name="Imagen 8" descr="Captura de pantalla de un celular&#10;&#10;Descripción generada automáticamente">
              <a:extLst>
                <a:ext uri="{FF2B5EF4-FFF2-40B4-BE49-F238E27FC236}">
                  <a16:creationId xmlns:a16="http://schemas.microsoft.com/office/drawing/2014/main" id="{C9E46885-3684-4C26-B0E8-B054F08F2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0" r="2" b="2"/>
            <a:stretch/>
          </p:blipFill>
          <p:spPr>
            <a:xfrm>
              <a:off x="3614125" y="379142"/>
              <a:ext cx="4961581" cy="4516008"/>
            </a:xfrm>
            <a:prstGeom prst="rect">
              <a:avLst/>
            </a:prstGeom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6D6E78A-E9C6-4BC4-85B5-290338778354}"/>
                </a:ext>
              </a:extLst>
            </p:cNvPr>
            <p:cNvSpPr/>
            <p:nvPr/>
          </p:nvSpPr>
          <p:spPr>
            <a:xfrm>
              <a:off x="3583676" y="1182028"/>
              <a:ext cx="325319" cy="32531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s-E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" name="Flecha: curvada hacia la derecha 16">
              <a:extLst>
                <a:ext uri="{FF2B5EF4-FFF2-40B4-BE49-F238E27FC236}">
                  <a16:creationId xmlns:a16="http://schemas.microsoft.com/office/drawing/2014/main" id="{50B472F2-B5F3-45AF-A0C3-69B5E5B36B83}"/>
                </a:ext>
              </a:extLst>
            </p:cNvPr>
            <p:cNvSpPr/>
            <p:nvPr/>
          </p:nvSpPr>
          <p:spPr>
            <a:xfrm rot="20068046">
              <a:off x="5456954" y="786222"/>
              <a:ext cx="376601" cy="501805"/>
            </a:xfrm>
            <a:prstGeom prst="curved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s-E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BCE31AE3-9260-4F4D-9977-9B722E75C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18" y="3843262"/>
            <a:ext cx="4283785" cy="91089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D6A18F-595E-43D3-A168-AC6300B88086}"/>
              </a:ext>
            </a:extLst>
          </p:cNvPr>
          <p:cNvSpPr txBox="1"/>
          <p:nvPr/>
        </p:nvSpPr>
        <p:spPr>
          <a:xfrm>
            <a:off x="3158464" y="1292872"/>
            <a:ext cx="1172576" cy="5078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Soporte nativo en VSC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2F62950-59A5-4C2D-8160-348D9D5D4E95}"/>
              </a:ext>
            </a:extLst>
          </p:cNvPr>
          <p:cNvSpPr/>
          <p:nvPr/>
        </p:nvSpPr>
        <p:spPr>
          <a:xfrm>
            <a:off x="2835198" y="3479181"/>
            <a:ext cx="802888" cy="23971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534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9143999" cy="16047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04771"/>
            <a:ext cx="9144000" cy="1097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20" y="1792281"/>
            <a:ext cx="4520769" cy="2834522"/>
          </a:xfrm>
          <a:prstGeom prst="rect">
            <a:avLst/>
          </a:prstGeom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111" y="2456419"/>
            <a:ext cx="4520770" cy="2559774"/>
          </a:xfrm>
          <a:prstGeom prst="rect">
            <a:avLst/>
          </a:prstGeom>
        </p:spPr>
      </p:pic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720091" y="325576"/>
            <a:ext cx="7709978" cy="1021532"/>
          </a:xfrm>
          <a:prstGeom prst="rect">
            <a:avLst/>
          </a:prstGeo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Entorno: Node JS / nmp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1E4B9CD-48B0-4AD4-81FA-F335C5FA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69" y="1182767"/>
            <a:ext cx="5933288" cy="3826970"/>
          </a:xfrm>
          <a:prstGeom prst="round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813B20B-723A-42B3-8D34-A1D85DCCB661}"/>
              </a:ext>
            </a:extLst>
          </p:cNvPr>
          <p:cNvSpPr/>
          <p:nvPr/>
        </p:nvSpPr>
        <p:spPr>
          <a:xfrm>
            <a:off x="474756" y="4318816"/>
            <a:ext cx="14350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50" dirty="0">
                <a:hlinkClick r:id="rId3"/>
              </a:rPr>
              <a:t>https://nodejs.org/es/</a:t>
            </a:r>
            <a:endParaRPr lang="es-ES" sz="105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E583845-7E50-4768-B3B2-4D1CBFE9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Node</a:t>
            </a:r>
            <a:r>
              <a:rPr lang="es-ES" dirty="0"/>
              <a:t> JS</a:t>
            </a:r>
          </a:p>
        </p:txBody>
      </p:sp>
    </p:spTree>
    <p:extLst>
      <p:ext uri="{BB962C8B-B14F-4D97-AF65-F5344CB8AC3E}">
        <p14:creationId xmlns:p14="http://schemas.microsoft.com/office/powerpoint/2010/main" val="95153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89C0A0-4131-44A6-AF54-E6B3B60B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82" y="545710"/>
            <a:ext cx="2256694" cy="20574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1800" dirty="0">
                <a:solidFill>
                  <a:srgbClr val="FFFFFF"/>
                </a:solidFill>
              </a:rPr>
              <a:t>¿Qué es </a:t>
            </a:r>
            <a:r>
              <a:rPr lang="en-US" sz="1800" dirty="0">
                <a:solidFill>
                  <a:srgbClr val="FFFFFF"/>
                </a:solidFill>
              </a:rPr>
              <a:t>NodeJS</a:t>
            </a:r>
            <a:r>
              <a:rPr lang="es-ES" sz="1800" dirty="0">
                <a:solidFill>
                  <a:srgbClr val="FFFFFF"/>
                </a:solidFill>
              </a:rPr>
              <a:t>? – Técnicamente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E6E8DB6-DAB3-49CB-95FF-6FD13EE67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715" y="249190"/>
            <a:ext cx="5391149" cy="2480270"/>
          </a:xfrm>
        </p:spPr>
        <p:txBody>
          <a:bodyPr>
            <a:noAutofit/>
          </a:bodyPr>
          <a:lstStyle/>
          <a:p>
            <a:r>
              <a:rPr lang="es-ES" sz="1600" dirty="0"/>
              <a:t>Node.js® es un entorno de ejecución para JavaScript construido con el motor de JavaScript V8 de Chrome.</a:t>
            </a:r>
            <a:endParaRPr lang="es-ES" sz="1100" dirty="0"/>
          </a:p>
          <a:p>
            <a:pPr lvl="1" fontAlgn="ctr">
              <a:spcBef>
                <a:spcPts val="0"/>
              </a:spcBef>
            </a:pPr>
            <a:r>
              <a:rPr lang="es-ES" sz="1050" dirty="0"/>
              <a:t>V8</a:t>
            </a:r>
          </a:p>
          <a:p>
            <a:pPr lvl="2" fontAlgn="ctr">
              <a:spcBef>
                <a:spcPts val="0"/>
              </a:spcBef>
            </a:pPr>
            <a:r>
              <a:rPr lang="es-ES" sz="1050" dirty="0"/>
              <a:t>Una gramática que define su sintaxis</a:t>
            </a:r>
          </a:p>
          <a:p>
            <a:pPr lvl="2" fontAlgn="ctr">
              <a:spcBef>
                <a:spcPts val="0"/>
              </a:spcBef>
            </a:pPr>
            <a:r>
              <a:rPr lang="es-ES" sz="1050" dirty="0"/>
              <a:t>Un compilador que lo interpreta y ejecuta</a:t>
            </a:r>
          </a:p>
          <a:p>
            <a:pPr lvl="1" fontAlgn="ctr">
              <a:spcBef>
                <a:spcPts val="0"/>
              </a:spcBef>
            </a:pPr>
            <a:r>
              <a:rPr lang="es-ES" sz="1050" dirty="0"/>
              <a:t>Node.js</a:t>
            </a:r>
          </a:p>
          <a:p>
            <a:pPr lvl="2" fontAlgn="ctr">
              <a:spcBef>
                <a:spcPts val="0"/>
              </a:spcBef>
            </a:pPr>
            <a:r>
              <a:rPr lang="es-ES" sz="1050" dirty="0"/>
              <a:t>Mecanismos para interactuar con el exterior</a:t>
            </a:r>
          </a:p>
          <a:p>
            <a:pPr lvl="2" fontAlgn="ctr">
              <a:spcBef>
                <a:spcPts val="0"/>
              </a:spcBef>
            </a:pPr>
            <a:r>
              <a:rPr lang="es-ES" sz="1050" dirty="0"/>
              <a:t>Librería estándar (consola, ficheros, red, etc.</a:t>
            </a:r>
          </a:p>
          <a:p>
            <a:pPr lvl="2" fontAlgn="ctr">
              <a:spcBef>
                <a:spcPts val="0"/>
              </a:spcBef>
            </a:pPr>
            <a:r>
              <a:rPr lang="es-ES" sz="1050" dirty="0"/>
              <a:t>Utilidades (intérprete, depurador, paquetes, etc.</a:t>
            </a:r>
          </a:p>
          <a:p>
            <a:endParaRPr lang="es-ES" sz="1200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904B39A-67DF-4CCB-A7A0-07BD4F81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208163"/>
              </p:ext>
            </p:extLst>
          </p:nvPr>
        </p:nvGraphicFramePr>
        <p:xfrm>
          <a:off x="251177" y="3113656"/>
          <a:ext cx="3848100" cy="1301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55441">
                  <a:extLst>
                    <a:ext uri="{9D8B030D-6E8A-4147-A177-3AD203B41FA5}">
                      <a16:colId xmlns:a16="http://schemas.microsoft.com/office/drawing/2014/main" val="1141864734"/>
                    </a:ext>
                  </a:extLst>
                </a:gridCol>
                <a:gridCol w="1992659">
                  <a:extLst>
                    <a:ext uri="{9D8B030D-6E8A-4147-A177-3AD203B41FA5}">
                      <a16:colId xmlns:a16="http://schemas.microsoft.com/office/drawing/2014/main" val="4087374141"/>
                    </a:ext>
                  </a:extLst>
                </a:gridCol>
              </a:tblGrid>
              <a:tr h="265613">
                <a:tc>
                  <a:txBody>
                    <a:bodyPr/>
                    <a:lstStyle/>
                    <a:p>
                      <a:endParaRPr lang="es-ES" sz="900" dirty="0"/>
                    </a:p>
                  </a:txBody>
                  <a:tcPr marL="102019" marR="102019" marT="51010" marB="51010"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Node JS</a:t>
                      </a:r>
                    </a:p>
                  </a:txBody>
                  <a:tcPr marL="102019" marR="102019" marT="51010" marB="51010"/>
                </a:tc>
                <a:extLst>
                  <a:ext uri="{0D108BD9-81ED-4DB2-BD59-A6C34878D82A}">
                    <a16:rowId xmlns:a16="http://schemas.microsoft.com/office/drawing/2014/main" val="2825307607"/>
                  </a:ext>
                </a:extLst>
              </a:tr>
              <a:tr h="265613">
                <a:tc>
                  <a:txBody>
                    <a:bodyPr/>
                    <a:lstStyle/>
                    <a:p>
                      <a:r>
                        <a:rPr lang="es-ES" sz="900" dirty="0"/>
                        <a:t>Lenguaje</a:t>
                      </a:r>
                    </a:p>
                  </a:txBody>
                  <a:tcPr marL="102019" marR="102019" marT="51010" marB="51010"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JavaScript (ES6+)</a:t>
                      </a:r>
                    </a:p>
                  </a:txBody>
                  <a:tcPr marL="102019" marR="102019" marT="51010" marB="51010"/>
                </a:tc>
                <a:extLst>
                  <a:ext uri="{0D108BD9-81ED-4DB2-BD59-A6C34878D82A}">
                    <a16:rowId xmlns:a16="http://schemas.microsoft.com/office/drawing/2014/main" val="606739300"/>
                  </a:ext>
                </a:extLst>
              </a:tr>
              <a:tr h="239180">
                <a:tc>
                  <a:txBody>
                    <a:bodyPr/>
                    <a:lstStyle/>
                    <a:p>
                      <a:r>
                        <a:rPr lang="es-ES" sz="900" dirty="0"/>
                        <a:t>Motor</a:t>
                      </a:r>
                    </a:p>
                  </a:txBody>
                  <a:tcPr marL="102019" marR="102019" marT="51010" marB="51010"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V8</a:t>
                      </a:r>
                    </a:p>
                  </a:txBody>
                  <a:tcPr marL="102019" marR="102019" marT="51010" marB="51010"/>
                </a:tc>
                <a:extLst>
                  <a:ext uri="{0D108BD9-81ED-4DB2-BD59-A6C34878D82A}">
                    <a16:rowId xmlns:a16="http://schemas.microsoft.com/office/drawing/2014/main" val="354997768"/>
                  </a:ext>
                </a:extLst>
              </a:tr>
              <a:tr h="265613">
                <a:tc>
                  <a:txBody>
                    <a:bodyPr/>
                    <a:lstStyle/>
                    <a:p>
                      <a:r>
                        <a:rPr lang="es-ES" sz="900" dirty="0"/>
                        <a:t>Entorno</a:t>
                      </a:r>
                    </a:p>
                  </a:txBody>
                  <a:tcPr marL="102019" marR="102019" marT="51010" marB="51010"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Módulos de </a:t>
                      </a:r>
                      <a:r>
                        <a:rPr lang="en-US" sz="900" noProof="0" dirty="0"/>
                        <a:t>core</a:t>
                      </a:r>
                    </a:p>
                  </a:txBody>
                  <a:tcPr marL="102019" marR="102019" marT="51010" marB="51010"/>
                </a:tc>
                <a:extLst>
                  <a:ext uri="{0D108BD9-81ED-4DB2-BD59-A6C34878D82A}">
                    <a16:rowId xmlns:a16="http://schemas.microsoft.com/office/drawing/2014/main" val="1684063993"/>
                  </a:ext>
                </a:extLst>
              </a:tr>
              <a:tr h="265613"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Frameworks</a:t>
                      </a:r>
                    </a:p>
                  </a:txBody>
                  <a:tcPr marL="102019" marR="102019" marT="51010" marB="51010"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Express…</a:t>
                      </a:r>
                    </a:p>
                  </a:txBody>
                  <a:tcPr marL="102019" marR="102019" marT="51010" marB="51010"/>
                </a:tc>
                <a:extLst>
                  <a:ext uri="{0D108BD9-81ED-4DB2-BD59-A6C34878D82A}">
                    <a16:rowId xmlns:a16="http://schemas.microsoft.com/office/drawing/2014/main" val="2011281622"/>
                  </a:ext>
                </a:extLst>
              </a:tr>
            </a:tbl>
          </a:graphicData>
        </a:graphic>
      </p:graphicFrame>
      <p:pic>
        <p:nvPicPr>
          <p:cNvPr id="1027" name="Picture 3" descr="Texto alternativo generado por el equipo:&#10;n•de &#10;Node.js• es un entorno de ejecución para JavaScript construido con el motor de &#10;JavaScript V8 de Chrome. NOde.jS usa un modelo de operaciones E/S Sin bloqueo y &#10;orientado a eventos, que IO hace liviano y eficiente. El ecosistema de paquetes de &#10;npm, es el ecosistema grande de de Código abierto en el mundo. &#10;Node 4.x is End Of Life - April Release Updates &#10;Descargar para Windows (x64) &#10;8.11.2 LTS &#10;10.1.0 Actual ">
            <a:extLst>
              <a:ext uri="{FF2B5EF4-FFF2-40B4-BE49-F238E27FC236}">
                <a16:creationId xmlns:a16="http://schemas.microsoft.com/office/drawing/2014/main" id="{247B790E-50F3-41E6-B3BF-4D0A7C26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088" y="2904057"/>
            <a:ext cx="3353374" cy="212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8F3391C-29A1-43E0-8CD2-783B2FF0C5FB}"/>
              </a:ext>
            </a:extLst>
          </p:cNvPr>
          <p:cNvSpPr/>
          <p:nvPr/>
        </p:nvSpPr>
        <p:spPr>
          <a:xfrm>
            <a:off x="4854421" y="3515042"/>
            <a:ext cx="350470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/>
              <a:t>Node.js usa un modelo de operaciones E/S Sin bloqueo y orientado a eventos, que lo hace liviano y eficiente. El ecosistema de paquetes de </a:t>
            </a:r>
          </a:p>
          <a:p>
            <a:pPr algn="ctr"/>
            <a:r>
              <a:rPr lang="es-ES" sz="1050" dirty="0"/>
              <a:t>npm, es el ecosistema grande de código abierto en el mundo. </a:t>
            </a:r>
          </a:p>
        </p:txBody>
      </p:sp>
    </p:spTree>
    <p:extLst>
      <p:ext uri="{BB962C8B-B14F-4D97-AF65-F5344CB8AC3E}">
        <p14:creationId xmlns:p14="http://schemas.microsoft.com/office/powerpoint/2010/main" val="2906301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F6694-E574-4A3C-BD09-6EDC2AA4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0" y="1226519"/>
            <a:ext cx="2064258" cy="2029968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1950" dirty="0"/>
              <a:t>¿Qué es </a:t>
            </a:r>
            <a:r>
              <a:rPr lang="en-US" sz="1950" dirty="0"/>
              <a:t>NodeJS</a:t>
            </a:r>
            <a:r>
              <a:rPr lang="es-ES" sz="1950" dirty="0"/>
              <a:t>? – En la práctica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4F47A9-7B8F-4E5B-A7CE-610D7D74D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2098" y="331470"/>
            <a:ext cx="6024913" cy="4270248"/>
          </a:xfrm>
        </p:spPr>
        <p:txBody>
          <a:bodyPr anchor="ctr">
            <a:no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Plataforma de desarrollo de software creada en 2009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JavaScript en el lado del servidor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Basado en la máquina virtual de Chrome V8: escrito en C = muy rápido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Multiplataforma (Windows, Macintosh, Linux, etc.)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Aunque es una marca registrada de </a:t>
            </a:r>
            <a:r>
              <a:rPr lang="bin-NG" sz="1600" dirty="0">
                <a:solidFill>
                  <a:schemeClr val="tx1"/>
                </a:solidFill>
              </a:rPr>
              <a:t>Joyent</a:t>
            </a:r>
            <a:r>
              <a:rPr lang="es-ES" sz="1600" dirty="0">
                <a:solidFill>
                  <a:schemeClr val="tx1"/>
                </a:solidFill>
              </a:rPr>
              <a:t>, es </a:t>
            </a:r>
            <a:r>
              <a:rPr lang="en-US" sz="1600" b="1" dirty="0">
                <a:solidFill>
                  <a:schemeClr val="tx1"/>
                </a:solidFill>
              </a:rPr>
              <a:t>open source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Asíncrono y orientado a eventos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Ideal para aplicaciones que consumen datos en tiempo real y que se ejecutan a través de dispositivos distribuidos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Lo usan muchas empresas (</a:t>
            </a:r>
            <a:r>
              <a:rPr lang="en-US" sz="1600" dirty="0">
                <a:solidFill>
                  <a:schemeClr val="tx1"/>
                </a:solidFill>
              </a:rPr>
              <a:t>Walmart, PayPal, Yahoo, LinkedIn, eBay, Uber</a:t>
            </a:r>
            <a:r>
              <a:rPr lang="es-ES" sz="1600" dirty="0">
                <a:solidFill>
                  <a:schemeClr val="tx1"/>
                </a:solidFill>
              </a:rPr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416640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8F6E3F0-D218-49B0-B8BE-B91C13B9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2449298" y="1058085"/>
            <a:ext cx="6225170" cy="346040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71B1953-C266-4E01-860C-8705208197D5}"/>
              </a:ext>
            </a:extLst>
          </p:cNvPr>
          <p:cNvSpPr/>
          <p:nvPr/>
        </p:nvSpPr>
        <p:spPr>
          <a:xfrm>
            <a:off x="272120" y="3743151"/>
            <a:ext cx="19720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  <a:defRPr/>
            </a:pP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https://www.npmjs.com/</a:t>
            </a:r>
            <a:endParaRPr lang="es-E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F0C7997E-1B04-4FB2-8DFB-96CADFD1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81" y="218883"/>
            <a:ext cx="2539655" cy="572700"/>
          </a:xfrm>
        </p:spPr>
        <p:txBody>
          <a:bodyPr/>
          <a:lstStyle/>
          <a:p>
            <a:r>
              <a:rPr lang="es-ES" dirty="0" err="1"/>
              <a:t>Node</a:t>
            </a:r>
            <a:r>
              <a:rPr lang="es-ES" dirty="0"/>
              <a:t>/npm</a:t>
            </a:r>
          </a:p>
        </p:txBody>
      </p:sp>
    </p:spTree>
    <p:extLst>
      <p:ext uri="{BB962C8B-B14F-4D97-AF65-F5344CB8AC3E}">
        <p14:creationId xmlns:p14="http://schemas.microsoft.com/office/powerpoint/2010/main" val="4043082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4" cy="51435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defTabSz="685800">
              <a:buClrTx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51435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346D37-9185-4CD2-891B-85E7FCCC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8" y="496800"/>
            <a:ext cx="2538000" cy="1119099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775">
                <a:solidFill>
                  <a:schemeClr val="bg1"/>
                </a:solidFill>
              </a:rPr>
              <a:t>npm: instalación de paquetes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E4BDBF-F2C3-4A39-9C7C-CD1C0FDD6BBE}"/>
              </a:ext>
            </a:extLst>
          </p:cNvPr>
          <p:cNvSpPr txBox="1"/>
          <p:nvPr/>
        </p:nvSpPr>
        <p:spPr>
          <a:xfrm>
            <a:off x="376280" y="1627359"/>
            <a:ext cx="2735509" cy="301934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/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C:\...&gt;npm list -g --depth 0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C:\Users\alce6\AppData\Roaming\npm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prstClr val="white">
                  <a:alpha val="60000"/>
                </a:prstClr>
              </a:solidFill>
              <a:latin typeface="Calibri" panose="020F0502020204030204"/>
              <a:ea typeface="+mn-ea"/>
              <a:cs typeface="+mn-cs"/>
            </a:endParaRP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@angular/cli@11.2.0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@vue/cli@4.5.8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@vue/cli-service-global@4.2.3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cordova@9.0.0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eslint@6.8.0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gulp-cli@2.2.0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ionic@4.12.0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json-server@0.16.3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live-server@1.2.1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node-sass@4.13.0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npm@6.14.8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+-- ts-node@9.1.1</a:t>
            </a:r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>
                    <a:alpha val="60000"/>
                  </a:prstClr>
                </a:solidFill>
                <a:latin typeface="Calibri" panose="020F0502020204030204"/>
                <a:ea typeface="+mn-ea"/>
                <a:cs typeface="+mn-cs"/>
              </a:rPr>
              <a:t>`-- typescript@4.1.5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FD1CDFE-0B13-4728-8AEE-B5D6E5D1FF54}"/>
              </a:ext>
            </a:extLst>
          </p:cNvPr>
          <p:cNvGraphicFramePr>
            <a:graphicFrameLocks noGrp="1"/>
          </p:cNvGraphicFramePr>
          <p:nvPr/>
        </p:nvGraphicFramePr>
        <p:xfrm>
          <a:off x="4004836" y="1336368"/>
          <a:ext cx="4510640" cy="2587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21">
                  <a:extLst>
                    <a:ext uri="{9D8B030D-6E8A-4147-A177-3AD203B41FA5}">
                      <a16:colId xmlns:a16="http://schemas.microsoft.com/office/drawing/2014/main" val="2418497125"/>
                    </a:ext>
                  </a:extLst>
                </a:gridCol>
                <a:gridCol w="2341319">
                  <a:extLst>
                    <a:ext uri="{9D8B030D-6E8A-4147-A177-3AD203B41FA5}">
                      <a16:colId xmlns:a16="http://schemas.microsoft.com/office/drawing/2014/main" val="827715256"/>
                    </a:ext>
                  </a:extLst>
                </a:gridCol>
              </a:tblGrid>
              <a:tr h="572753">
                <a:tc>
                  <a:txBody>
                    <a:bodyPr/>
                    <a:lstStyle/>
                    <a:p>
                      <a:r>
                        <a:rPr lang="es-ES" sz="1500"/>
                        <a:t>npm </a:t>
                      </a:r>
                      <a:r>
                        <a:rPr lang="es-ES" sz="1500" err="1"/>
                        <a:t>install</a:t>
                      </a:r>
                      <a:r>
                        <a:rPr lang="es-ES" sz="1500"/>
                        <a:t> &lt;paquete&gt;</a:t>
                      </a:r>
                    </a:p>
                  </a:txBody>
                  <a:tcPr marL="77399" marR="77399" marT="38699" marB="38699"/>
                </a:tc>
                <a:tc>
                  <a:txBody>
                    <a:bodyPr/>
                    <a:lstStyle/>
                    <a:p>
                      <a:r>
                        <a:rPr lang="es-ES" sz="1500"/>
                        <a:t>instala localmente el paquete indicado</a:t>
                      </a:r>
                    </a:p>
                  </a:txBody>
                  <a:tcPr marL="77399" marR="77399" marT="38699" marB="38699"/>
                </a:tc>
                <a:extLst>
                  <a:ext uri="{0D108BD9-81ED-4DB2-BD59-A6C34878D82A}">
                    <a16:rowId xmlns:a16="http://schemas.microsoft.com/office/drawing/2014/main" val="4180933882"/>
                  </a:ext>
                </a:extLst>
              </a:tr>
              <a:tr h="834080">
                <a:tc>
                  <a:txBody>
                    <a:bodyPr/>
                    <a:lstStyle/>
                    <a:p>
                      <a:r>
                        <a:rPr lang="es-ES" sz="1500" dirty="0"/>
                        <a:t>npm </a:t>
                      </a:r>
                      <a:r>
                        <a:rPr lang="es-ES" sz="1500" dirty="0" err="1"/>
                        <a:t>install</a:t>
                      </a:r>
                      <a:endParaRPr lang="es-ES" sz="1500" dirty="0"/>
                    </a:p>
                  </a:txBody>
                  <a:tcPr marL="77399" marR="77399" marT="38699" marB="386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/>
                        <a:t>instala localmente todas las dependencias recogidas en </a:t>
                      </a:r>
                      <a:r>
                        <a:rPr lang="es-ES" sz="1500" dirty="0" err="1"/>
                        <a:t>package.json</a:t>
                      </a:r>
                      <a:endParaRPr lang="es-ES" sz="1500" dirty="0"/>
                    </a:p>
                  </a:txBody>
                  <a:tcPr marL="77399" marR="77399" marT="38699" marB="38699"/>
                </a:tc>
                <a:extLst>
                  <a:ext uri="{0D108BD9-81ED-4DB2-BD59-A6C34878D82A}">
                    <a16:rowId xmlns:a16="http://schemas.microsoft.com/office/drawing/2014/main" val="597834119"/>
                  </a:ext>
                </a:extLst>
              </a:tr>
              <a:tr h="607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/>
                        <a:t>npm </a:t>
                      </a:r>
                      <a:r>
                        <a:rPr lang="es-ES" sz="1500" dirty="0" err="1"/>
                        <a:t>install</a:t>
                      </a:r>
                      <a:r>
                        <a:rPr lang="es-ES" sz="1500" dirty="0"/>
                        <a:t> –g &lt;paquete&gt;</a:t>
                      </a:r>
                    </a:p>
                  </a:txBody>
                  <a:tcPr marL="77399" marR="77399" marT="38699" marB="386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/>
                        <a:t>instala globalmente el paquete indicado</a:t>
                      </a:r>
                    </a:p>
                  </a:txBody>
                  <a:tcPr marL="77399" marR="77399" marT="38699" marB="38699"/>
                </a:tc>
                <a:extLst>
                  <a:ext uri="{0D108BD9-81ED-4DB2-BD59-A6C34878D82A}">
                    <a16:rowId xmlns:a16="http://schemas.microsoft.com/office/drawing/2014/main" val="2577817021"/>
                  </a:ext>
                </a:extLst>
              </a:tr>
              <a:tr h="572753">
                <a:tc>
                  <a:txBody>
                    <a:bodyPr/>
                    <a:lstStyle/>
                    <a:p>
                      <a:r>
                        <a:rPr lang="es-ES" sz="1500" dirty="0"/>
                        <a:t>npm </a:t>
                      </a:r>
                      <a:r>
                        <a:rPr lang="es-ES" sz="1500" dirty="0" err="1"/>
                        <a:t>list</a:t>
                      </a:r>
                      <a:r>
                        <a:rPr lang="es-ES" sz="1500" dirty="0"/>
                        <a:t> -g --</a:t>
                      </a:r>
                      <a:r>
                        <a:rPr lang="es-ES" sz="1500" dirty="0" err="1"/>
                        <a:t>depth</a:t>
                      </a:r>
                      <a:r>
                        <a:rPr lang="es-ES" sz="1500" dirty="0"/>
                        <a:t> 0</a:t>
                      </a:r>
                    </a:p>
                  </a:txBody>
                  <a:tcPr marL="77399" marR="77399" marT="38699" marB="38699"/>
                </a:tc>
                <a:tc>
                  <a:txBody>
                    <a:bodyPr/>
                    <a:lstStyle/>
                    <a:p>
                      <a:r>
                        <a:rPr lang="es-ES" sz="1500" dirty="0"/>
                        <a:t>lista los paquetes instalados globalmente</a:t>
                      </a:r>
                    </a:p>
                  </a:txBody>
                  <a:tcPr marL="77399" marR="77399" marT="38699" marB="38699"/>
                </a:tc>
                <a:extLst>
                  <a:ext uri="{0D108BD9-81ED-4DB2-BD59-A6C34878D82A}">
                    <a16:rowId xmlns:a16="http://schemas.microsoft.com/office/drawing/2014/main" val="4197382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C64C8-33BF-4AD3-B248-D587C5D8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36600" cy="601142"/>
          </a:xfrm>
        </p:spPr>
        <p:txBody>
          <a:bodyPr/>
          <a:lstStyle/>
          <a:p>
            <a:r>
              <a:rPr lang="es-ES" dirty="0" err="1"/>
              <a:t>Npx</a:t>
            </a:r>
            <a:r>
              <a:rPr lang="es-ES" dirty="0"/>
              <a:t> – ejecutor de paquetes npm</a:t>
            </a:r>
          </a:p>
        </p:txBody>
      </p:sp>
      <p:graphicFrame>
        <p:nvGraphicFramePr>
          <p:cNvPr id="7" name="Marcador de texto 4">
            <a:extLst>
              <a:ext uri="{FF2B5EF4-FFF2-40B4-BE49-F238E27FC236}">
                <a16:creationId xmlns:a16="http://schemas.microsoft.com/office/drawing/2014/main" id="{08B60F12-407A-4321-AACA-68E706CF8124}"/>
              </a:ext>
            </a:extLst>
          </p:cNvPr>
          <p:cNvGraphicFramePr/>
          <p:nvPr/>
        </p:nvGraphicFramePr>
        <p:xfrm>
          <a:off x="628650" y="874986"/>
          <a:ext cx="7836600" cy="3135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C2E9698E-E9CC-4679-B10F-DAD7162E4A13}"/>
              </a:ext>
            </a:extLst>
          </p:cNvPr>
          <p:cNvSpPr txBox="1"/>
          <p:nvPr/>
        </p:nvSpPr>
        <p:spPr>
          <a:xfrm>
            <a:off x="1221827" y="4311166"/>
            <a:ext cx="71141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¿Qué es </a:t>
            </a:r>
            <a:r>
              <a:rPr lang="es-E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npx</a:t>
            </a: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? - </a:t>
            </a: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7"/>
              </a:rPr>
              <a:t>https://xavitristancho.pro/blog/que-es-npx</a:t>
            </a: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npm vs </a:t>
            </a:r>
            <a:r>
              <a:rPr lang="es-E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npx</a:t>
            </a: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- </a:t>
            </a: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8"/>
              </a:rPr>
              <a:t>https://www.freecodecamp.org/espanol/news/npm-vs-npx-cual-es-la-diferencia/</a:t>
            </a:r>
            <a:r>
              <a:rPr lang="es-E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96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06FB789-88F3-44C6-88F3-7364C9803D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556" r="1" b="1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6" y="1708210"/>
            <a:ext cx="3527534" cy="3435290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68580" tIns="34290" rIns="68580" bIns="34290" rtlCol="0" anchor="t">
            <a:normAutofit/>
          </a:bodyPr>
          <a:lstStyle/>
          <a:p>
            <a:pPr algn="ctr" defTabSz="685800">
              <a:spcAft>
                <a:spcPts val="750"/>
              </a:spcAft>
              <a:buClr>
                <a:prstClr val="black"/>
              </a:buClr>
              <a:buSzPct val="100000"/>
              <a:defRPr/>
            </a:pPr>
            <a:endParaRPr lang="en-US" sz="1200" kern="1200" cap="all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B8CE15F-3AAE-486E-9E6A-4EE4C146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516" y="2423948"/>
            <a:ext cx="2889031" cy="1375542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000" dirty="0"/>
              <a:t>Chrome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4D35FC-C423-4CB1-9442-0F29F9E0B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7182" y="3932006"/>
            <a:ext cx="3247697" cy="512463"/>
          </a:xfrm>
        </p:spPr>
        <p:txBody>
          <a:bodyPr vert="horz" lIns="68580" tIns="34290" rIns="68580" bIns="34290" rtlCol="0">
            <a:normAutofit fontScale="92500" lnSpcReduction="20000"/>
          </a:bodyPr>
          <a:lstStyle/>
          <a:p>
            <a:pPr algn="ctr"/>
            <a:r>
              <a:rPr lang="es-ES" sz="1500" dirty="0" err="1"/>
              <a:t>Developer</a:t>
            </a:r>
            <a:r>
              <a:rPr lang="es-ES" sz="1500" dirty="0"/>
              <a:t> Tools</a:t>
            </a:r>
          </a:p>
          <a:p>
            <a:pPr algn="ctr"/>
            <a:r>
              <a:rPr lang="en-US" sz="1500" dirty="0"/>
              <a:t>[F12]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5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447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11156" cy="51435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060F6A5-A480-47B6-B5E1-32F19308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9" y="602217"/>
            <a:ext cx="3733482" cy="10905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Versiones de </a:t>
            </a:r>
            <a:r>
              <a:rPr lang="es-ES" dirty="0" err="1">
                <a:solidFill>
                  <a:srgbClr val="000000"/>
                </a:solidFill>
              </a:rPr>
              <a:t>Node</a:t>
            </a:r>
            <a:r>
              <a:rPr lang="es-ES" dirty="0">
                <a:solidFill>
                  <a:srgbClr val="000000"/>
                </a:solidFill>
              </a:rPr>
              <a:t>: </a:t>
            </a:r>
            <a:r>
              <a:rPr lang="es-ES" dirty="0" err="1">
                <a:solidFill>
                  <a:srgbClr val="000000"/>
                </a:solidFill>
              </a:rPr>
              <a:t>nvm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3964"/>
            <a:ext cx="3750329" cy="405072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F1147C-A8B1-448E-9B70-C030535D2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173" r="34009" b="1"/>
          <a:stretch/>
        </p:blipFill>
        <p:spPr>
          <a:xfrm>
            <a:off x="15" y="680423"/>
            <a:ext cx="3628516" cy="3797804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E785986-F2A7-4C1B-B3D0-ADF327DFB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585" y="1811817"/>
            <a:ext cx="4255470" cy="2729467"/>
          </a:xfrm>
        </p:spPr>
        <p:txBody>
          <a:bodyPr anchor="ctr">
            <a:normAutofit/>
          </a:bodyPr>
          <a:lstStyle/>
          <a:p>
            <a:r>
              <a:rPr lang="es-ES" sz="1500" dirty="0">
                <a:solidFill>
                  <a:srgbClr val="000000"/>
                </a:solidFill>
              </a:rPr>
              <a:t>POSIX (Linux, Mac)</a:t>
            </a:r>
          </a:p>
          <a:p>
            <a:pPr lvl="1"/>
            <a:r>
              <a:rPr lang="es-ES" sz="1500" dirty="0">
                <a:solidFill>
                  <a:srgbClr val="000000"/>
                </a:solidFill>
                <a:hlinkClick r:id="rId4"/>
              </a:rPr>
              <a:t>https://github.com/nvm-sh/nvm</a:t>
            </a:r>
            <a:endParaRPr lang="es-ES" sz="1500" dirty="0">
              <a:solidFill>
                <a:srgbClr val="000000"/>
              </a:solidFill>
            </a:endParaRPr>
          </a:p>
          <a:p>
            <a:r>
              <a:rPr lang="es-ES" sz="1500" dirty="0">
                <a:solidFill>
                  <a:srgbClr val="000000"/>
                </a:solidFill>
              </a:rPr>
              <a:t>Windows</a:t>
            </a:r>
          </a:p>
          <a:p>
            <a:pPr lvl="1"/>
            <a:r>
              <a:rPr lang="es-ES" sz="1500" dirty="0">
                <a:solidFill>
                  <a:srgbClr val="000000"/>
                </a:solidFill>
                <a:hlinkClick r:id="rId5"/>
              </a:rPr>
              <a:t>https://github.com/coreybutler/nvm-windows</a:t>
            </a:r>
            <a:r>
              <a:rPr lang="es-ES" sz="15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" name="Flecha: curvada hacia la izquierda 7">
            <a:extLst>
              <a:ext uri="{FF2B5EF4-FFF2-40B4-BE49-F238E27FC236}">
                <a16:creationId xmlns:a16="http://schemas.microsoft.com/office/drawing/2014/main" id="{DD331522-5839-4EA7-A4D3-E508D368D551}"/>
              </a:ext>
            </a:extLst>
          </p:cNvPr>
          <p:cNvSpPr/>
          <p:nvPr/>
        </p:nvSpPr>
        <p:spPr>
          <a:xfrm rot="3556937">
            <a:off x="4130039" y="3689560"/>
            <a:ext cx="765983" cy="109024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s-E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449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1" y="-2"/>
            <a:ext cx="3052452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A938B2-B18F-4025-B2FC-C6C00C830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480060"/>
            <a:ext cx="2322320" cy="4209927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NVM Windows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F7A5C-697E-448A-9869-5F0840839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64" y="480062"/>
            <a:ext cx="5136536" cy="1863663"/>
          </a:xfrm>
        </p:spPr>
        <p:txBody>
          <a:bodyPr anchor="ctr">
            <a:normAutofit/>
          </a:bodyPr>
          <a:lstStyle/>
          <a:p>
            <a:r>
              <a:rPr lang="es-ES" sz="1500"/>
              <a:t>nvm install &lt;version&gt; [arch] </a:t>
            </a:r>
          </a:p>
          <a:p>
            <a:r>
              <a:rPr lang="es-ES" sz="1500"/>
              <a:t>nvm list </a:t>
            </a:r>
          </a:p>
          <a:p>
            <a:r>
              <a:rPr lang="es-ES" sz="1500"/>
              <a:t>nvm list available</a:t>
            </a:r>
          </a:p>
          <a:p>
            <a:r>
              <a:rPr lang="es-ES" sz="1500"/>
              <a:t>nvm use [version] [arch]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1809F5-7050-4EC4-8AF4-C3266DD7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3" y="2799777"/>
            <a:ext cx="5170677" cy="13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94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758" y="336042"/>
            <a:ext cx="2560778" cy="285094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E13C-CAAB-43B5-97F1-B9727B6D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1" y="548640"/>
            <a:ext cx="2133893" cy="2428184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s-ES" sz="2850" dirty="0">
                <a:solidFill>
                  <a:srgbClr val="FFFFFF"/>
                </a:solidFill>
              </a:rPr>
              <a:t>Instalación de </a:t>
            </a:r>
            <a:r>
              <a:rPr lang="en-US" sz="2850" dirty="0">
                <a:solidFill>
                  <a:srgbClr val="FFFFFF"/>
                </a:solidFill>
              </a:rPr>
              <a:t>NodeJS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758" y="3314420"/>
            <a:ext cx="2560777" cy="1484889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3453" y="336042"/>
            <a:ext cx="5766356" cy="446455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E89B4-71B7-4B9D-A056-930FE853E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84782" y="515147"/>
            <a:ext cx="5278193" cy="410634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indent="-171450">
              <a:buFont typeface="Arial" panose="020B0604020202020204" pitchFamily="34" charset="0"/>
              <a:buChar char="•"/>
            </a:pPr>
            <a:r>
              <a:rPr lang="es-ES" sz="1950" dirty="0"/>
              <a:t>Una sola versión. Comprobación</a:t>
            </a:r>
          </a:p>
          <a:p>
            <a:pPr lvl="1"/>
            <a:endParaRPr lang="es-ES" sz="1800" dirty="0">
              <a:latin typeface="Consolas" panose="020B0609020204030204" pitchFamily="49" charset="0"/>
            </a:endParaRPr>
          </a:p>
          <a:p>
            <a:pPr lvl="1"/>
            <a:r>
              <a:rPr lang="es-ES" sz="1800" dirty="0">
                <a:latin typeface="Consolas" panose="020B0609020204030204" pitchFamily="49" charset="0"/>
              </a:rPr>
              <a:t>descarga e instalación de </a:t>
            </a:r>
            <a:r>
              <a:rPr lang="en-US" sz="1800" dirty="0">
                <a:latin typeface="Consolas" panose="020B0609020204030204" pitchFamily="49" charset="0"/>
              </a:rPr>
              <a:t>NodeJS</a:t>
            </a:r>
          </a:p>
          <a:p>
            <a:pPr lvl="1"/>
            <a:r>
              <a:rPr lang="bin-NG" sz="1800" dirty="0">
                <a:latin typeface="Consolas" panose="020B0609020204030204" pitchFamily="49" charset="0"/>
              </a:rPr>
              <a:t>$ node -v</a:t>
            </a:r>
          </a:p>
          <a:p>
            <a:pPr lvl="1"/>
            <a:r>
              <a:rPr lang="bin-NG" sz="1800" dirty="0">
                <a:latin typeface="Consolas" panose="020B0609020204030204" pitchFamily="49" charset="0"/>
              </a:rPr>
              <a:t>$ npm -v</a:t>
            </a:r>
            <a:endParaRPr lang="bin-NG" sz="1350" dirty="0">
              <a:latin typeface="Consolas" panose="020B0609020204030204" pitchFamily="49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endParaRPr lang="en-US" sz="1950" dirty="0"/>
          </a:p>
          <a:p>
            <a:pPr indent="-171450">
              <a:buFont typeface="Arial" panose="020B0604020202020204" pitchFamily="34" charset="0"/>
              <a:buChar char="•"/>
            </a:pPr>
            <a:r>
              <a:rPr lang="es-ES" sz="1950" dirty="0"/>
              <a:t>Múltiples versiones - </a:t>
            </a:r>
            <a:r>
              <a:rPr lang="bin-NG" sz="1950" dirty="0"/>
              <a:t>nvm</a:t>
            </a:r>
            <a:r>
              <a:rPr lang="es-ES" sz="1950" dirty="0"/>
              <a:t> Windows </a:t>
            </a:r>
            <a:r>
              <a:rPr lang="es-ES" sz="1500" dirty="0">
                <a:hlinkClick r:id="rId2"/>
              </a:rPr>
              <a:t>https://github.com/coreybutler/nvm-windows</a:t>
            </a:r>
            <a:endParaRPr lang="es-ES" sz="1500" dirty="0"/>
          </a:p>
          <a:p>
            <a:pPr lvl="1"/>
            <a:endParaRPr lang="es-ES" sz="1800" dirty="0">
              <a:latin typeface="Consolas" panose="020B0609020204030204" pitchFamily="49" charset="0"/>
            </a:endParaRPr>
          </a:p>
          <a:p>
            <a:pPr lvl="1"/>
            <a:r>
              <a:rPr lang="es-ES" sz="1800" dirty="0">
                <a:latin typeface="Consolas" panose="020B0609020204030204" pitchFamily="49" charset="0"/>
              </a:rPr>
              <a:t>descarga e instalación de </a:t>
            </a:r>
            <a:r>
              <a:rPr lang="bin-NG" sz="1800" dirty="0">
                <a:latin typeface="Consolas" panose="020B0609020204030204" pitchFamily="49" charset="0"/>
              </a:rPr>
              <a:t>nvm</a:t>
            </a:r>
          </a:p>
          <a:p>
            <a:pPr lvl="1"/>
            <a:r>
              <a:rPr lang="bin-NG" sz="1800" dirty="0">
                <a:latin typeface="Consolas" panose="020B0609020204030204" pitchFamily="49" charset="0"/>
              </a:rPr>
              <a:t>$ nvm install &lt;versión&gt;</a:t>
            </a:r>
          </a:p>
          <a:p>
            <a:pPr lvl="1"/>
            <a:r>
              <a:rPr lang="bin-NG" sz="1800" dirty="0">
                <a:latin typeface="Consolas" panose="020B0609020204030204" pitchFamily="49" charset="0"/>
              </a:rPr>
              <a:t>$ nvm list</a:t>
            </a:r>
          </a:p>
          <a:p>
            <a:pPr lvl="1"/>
            <a:r>
              <a:rPr lang="bin-NG" sz="1800" dirty="0">
                <a:latin typeface="Consolas" panose="020B0609020204030204" pitchFamily="49" charset="0"/>
              </a:rPr>
              <a:t>$ nvm use &lt;versión&gt;</a:t>
            </a:r>
            <a:endParaRPr lang="bin-NG" sz="1800" dirty="0"/>
          </a:p>
        </p:txBody>
      </p:sp>
      <p:pic>
        <p:nvPicPr>
          <p:cNvPr id="10" name="Graphic 5" descr="Documento">
            <a:extLst>
              <a:ext uri="{FF2B5EF4-FFF2-40B4-BE49-F238E27FC236}">
                <a16:creationId xmlns:a16="http://schemas.microsoft.com/office/drawing/2014/main" id="{D085A928-3173-4CEB-9C36-EDC28641C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7633" y="3399582"/>
            <a:ext cx="1224486" cy="12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87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0A005-2A71-47C4-A69B-8AAB7964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337970"/>
            <a:ext cx="3065480" cy="1540459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bin-NG" sz="2550" dirty="0"/>
              <a:t>Nodemon</a:t>
            </a:r>
            <a:br>
              <a:rPr lang="en-US" sz="2550" dirty="0"/>
            </a:br>
            <a:r>
              <a:rPr lang="en-US" sz="2550" dirty="0">
                <a:hlinkClick r:id="rId2"/>
              </a:rPr>
              <a:t>https://nodemon.io/</a:t>
            </a:r>
            <a:endParaRPr lang="en-US" sz="255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9F1657-9C91-4F72-8843-2F41D2226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8459" y="2994103"/>
            <a:ext cx="3065479" cy="752707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s-ES" sz="1500" dirty="0"/>
              <a:t>Herramientas de Desarrollo </a:t>
            </a: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5391038" cy="51435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AD24A2D-3751-439B-AC7D-338662A99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62" r="6295" b="1"/>
          <a:stretch/>
        </p:blipFill>
        <p:spPr>
          <a:xfrm>
            <a:off x="1" y="7"/>
            <a:ext cx="5271371" cy="5143493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5300569-41AA-4F90-A89D-396F1801BCA4}"/>
              </a:ext>
            </a:extLst>
          </p:cNvPr>
          <p:cNvSpPr txBox="1"/>
          <p:nvPr/>
        </p:nvSpPr>
        <p:spPr>
          <a:xfrm>
            <a:off x="5001322" y="4290433"/>
            <a:ext cx="17692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Instalación global npm</a:t>
            </a:r>
            <a:br>
              <a:rPr kumimoji="0" lang="es-E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</a:b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$ npm list -g –depth=0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1EDD807-923F-4547-8FB4-F297A3FB7575}"/>
              </a:ext>
            </a:extLst>
          </p:cNvPr>
          <p:cNvCxnSpPr/>
          <p:nvPr/>
        </p:nvCxnSpPr>
        <p:spPr>
          <a:xfrm flipH="1">
            <a:off x="2635686" y="4549697"/>
            <a:ext cx="2273639" cy="40926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18D3F7-3E7B-42BB-9314-4CC724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of npm project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8F3E7D1-98A3-4B41-9BB4-18632561CCD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7600" y="1354797"/>
            <a:ext cx="1706400" cy="572700"/>
          </a:xfrm>
        </p:spPr>
        <p:txBody>
          <a:bodyPr/>
          <a:lstStyle/>
          <a:p>
            <a:r>
              <a:rPr lang="es-ES" sz="1200" dirty="0"/>
              <a:t>npm </a:t>
            </a:r>
            <a:r>
              <a:rPr lang="es-ES" sz="1200" dirty="0" err="1"/>
              <a:t>init</a:t>
            </a:r>
            <a:endParaRPr lang="es-ES" sz="1200" dirty="0"/>
          </a:p>
          <a:p>
            <a:r>
              <a:rPr lang="es-ES" sz="1200" dirty="0"/>
              <a:t>npm </a:t>
            </a:r>
            <a:r>
              <a:rPr lang="es-ES" sz="1200" dirty="0" err="1"/>
              <a:t>init</a:t>
            </a:r>
            <a:r>
              <a:rPr lang="es-ES" sz="1200" dirty="0"/>
              <a:t> -y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280BFD-F35C-43C3-B005-42B91101CE92}"/>
              </a:ext>
            </a:extLst>
          </p:cNvPr>
          <p:cNvSpPr txBox="1"/>
          <p:nvPr/>
        </p:nvSpPr>
        <p:spPr>
          <a:xfrm>
            <a:off x="3646800" y="1354797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in-NG"/>
              <a:t>{</a:t>
            </a:r>
          </a:p>
          <a:p>
            <a:r>
              <a:rPr lang="bin-NG"/>
              <a:t>  "name": "vanilla",</a:t>
            </a:r>
          </a:p>
          <a:p>
            <a:r>
              <a:rPr lang="bin-NG"/>
              <a:t>  "version": "1.0.0",</a:t>
            </a:r>
          </a:p>
          <a:p>
            <a:r>
              <a:rPr lang="bin-NG"/>
              <a:t>  "description": "",</a:t>
            </a:r>
          </a:p>
          <a:p>
            <a:r>
              <a:rPr lang="bin-NG"/>
              <a:t>  "main": "test.js",</a:t>
            </a:r>
          </a:p>
          <a:p>
            <a:r>
              <a:rPr lang="bin-NG"/>
              <a:t>  "scripts": {</a:t>
            </a:r>
          </a:p>
          <a:p>
            <a:r>
              <a:rPr lang="bin-NG"/>
              <a:t>    "test": "echo \"Error: no test specified\" &amp;&amp; exit 1"</a:t>
            </a:r>
          </a:p>
          <a:p>
            <a:r>
              <a:rPr lang="bin-NG"/>
              <a:t>  },</a:t>
            </a:r>
          </a:p>
          <a:p>
            <a:r>
              <a:rPr lang="bin-NG"/>
              <a:t>  "keywords": [],</a:t>
            </a:r>
          </a:p>
          <a:p>
            <a:r>
              <a:rPr lang="bin-NG"/>
              <a:t>  "author": "",</a:t>
            </a:r>
          </a:p>
          <a:p>
            <a:r>
              <a:rPr lang="bin-NG"/>
              <a:t>  "license": "ISC"</a:t>
            </a:r>
          </a:p>
          <a:p>
            <a:r>
              <a:rPr lang="bin-NG"/>
              <a:t>}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8335E4-37E9-4CE0-B998-F6007AA3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5" y="2212850"/>
            <a:ext cx="1706401" cy="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46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0FA9DC4-6E03-4256-B287-0E6EAB35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ESLint</a:t>
            </a:r>
            <a:r>
              <a:rPr lang="es-ES" dirty="0"/>
              <a:t> </a:t>
            </a:r>
            <a:r>
              <a:rPr lang="es-ES" dirty="0" err="1"/>
              <a:t>instalation</a:t>
            </a:r>
            <a:r>
              <a:rPr lang="es-ES" dirty="0"/>
              <a:t> (1)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D3C59B-B93F-41E1-B03F-6FDC4F2E2131}"/>
              </a:ext>
            </a:extLst>
          </p:cNvPr>
          <p:cNvSpPr txBox="1"/>
          <p:nvPr/>
        </p:nvSpPr>
        <p:spPr>
          <a:xfrm>
            <a:off x="669600" y="1240316"/>
            <a:ext cx="3071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200" dirty="0"/>
              <a:t>npm </a:t>
            </a:r>
            <a:r>
              <a:rPr lang="es-ES" sz="1200" dirty="0" err="1"/>
              <a:t>initialization</a:t>
            </a:r>
            <a:endParaRPr lang="es-ES" sz="1200" dirty="0"/>
          </a:p>
          <a:p>
            <a:pPr marL="342900" indent="-342900">
              <a:buFont typeface="+mj-lt"/>
              <a:buAutoNum type="arabicPeriod"/>
            </a:pPr>
            <a:r>
              <a:rPr lang="es-ES" sz="1200" dirty="0" err="1"/>
              <a:t>eslint</a:t>
            </a:r>
            <a:r>
              <a:rPr lang="es-ES" sz="1200" dirty="0"/>
              <a:t> </a:t>
            </a:r>
            <a:r>
              <a:rPr lang="es-ES" sz="1200" dirty="0" err="1"/>
              <a:t>instalation</a:t>
            </a:r>
            <a:r>
              <a:rPr lang="es-ES" sz="1200" dirty="0"/>
              <a:t> (npm </a:t>
            </a:r>
            <a:r>
              <a:rPr lang="es-ES" sz="1200" dirty="0" err="1"/>
              <a:t>instal</a:t>
            </a:r>
            <a:r>
              <a:rPr lang="es-ES" sz="1200" dirty="0"/>
              <a:t> -D </a:t>
            </a:r>
            <a:r>
              <a:rPr lang="es-ES" sz="1200" dirty="0" err="1"/>
              <a:t>eslint</a:t>
            </a:r>
            <a:r>
              <a:rPr lang="es-ES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200" dirty="0" err="1"/>
              <a:t>eslint</a:t>
            </a:r>
            <a:r>
              <a:rPr lang="es-ES" sz="1200" dirty="0"/>
              <a:t> </a:t>
            </a:r>
            <a:r>
              <a:rPr lang="es-ES" sz="1200" dirty="0" err="1"/>
              <a:t>configuration</a:t>
            </a:r>
            <a:r>
              <a:rPr lang="es-ES" sz="1200" dirty="0"/>
              <a:t> (</a:t>
            </a:r>
            <a:r>
              <a:rPr lang="es-ES" sz="1200" dirty="0" err="1"/>
              <a:t>npx</a:t>
            </a:r>
            <a:r>
              <a:rPr lang="es-ES" sz="1200" dirty="0"/>
              <a:t> </a:t>
            </a:r>
            <a:r>
              <a:rPr lang="es-ES" sz="1200" dirty="0" err="1"/>
              <a:t>eslint</a:t>
            </a:r>
            <a:r>
              <a:rPr lang="es-ES" sz="1200" dirty="0"/>
              <a:t> --</a:t>
            </a:r>
            <a:r>
              <a:rPr lang="es-ES" sz="1200" dirty="0" err="1"/>
              <a:t>init</a:t>
            </a:r>
            <a:r>
              <a:rPr lang="es-ES" sz="1200" dirty="0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8C21A6-E1B6-44FB-8E9F-30524EFFEF17}"/>
              </a:ext>
            </a:extLst>
          </p:cNvPr>
          <p:cNvSpPr txBox="1"/>
          <p:nvPr/>
        </p:nvSpPr>
        <p:spPr>
          <a:xfrm>
            <a:off x="489600" y="2060612"/>
            <a:ext cx="3751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? How would you like to use </a:t>
            </a:r>
            <a:r>
              <a:rPr lang="en-US" sz="1100" dirty="0" err="1"/>
              <a:t>ESLint</a:t>
            </a:r>
            <a:r>
              <a:rPr lang="en-US" sz="1100" dirty="0"/>
              <a:t>? ...</a:t>
            </a:r>
          </a:p>
          <a:p>
            <a:r>
              <a:rPr lang="en-US" sz="1100" dirty="0"/>
              <a:t>  To check syntax only</a:t>
            </a:r>
          </a:p>
          <a:p>
            <a:r>
              <a:rPr lang="en-US" sz="1100" dirty="0"/>
              <a:t>  To check syntax and find problems</a:t>
            </a:r>
          </a:p>
          <a:p>
            <a:r>
              <a:rPr lang="en-US" sz="1100" dirty="0"/>
              <a:t>&gt; </a:t>
            </a:r>
            <a:r>
              <a:rPr lang="en-US" sz="1100" dirty="0">
                <a:solidFill>
                  <a:srgbClr val="00B0F0"/>
                </a:solidFill>
              </a:rPr>
              <a:t>To check syntax, find problems, and enforce code style</a:t>
            </a:r>
            <a:endParaRPr lang="es-ES" sz="1100" dirty="0">
              <a:solidFill>
                <a:srgbClr val="00B0F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BA9AC99-0865-4773-9004-8CEE27F8E431}"/>
              </a:ext>
            </a:extLst>
          </p:cNvPr>
          <p:cNvSpPr txBox="1"/>
          <p:nvPr/>
        </p:nvSpPr>
        <p:spPr>
          <a:xfrm>
            <a:off x="489600" y="2880909"/>
            <a:ext cx="3751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? What type of modules does your project use? ... </a:t>
            </a:r>
          </a:p>
          <a:p>
            <a:r>
              <a:rPr lang="en-US" sz="1100" dirty="0"/>
              <a:t>&gt; </a:t>
            </a:r>
            <a:r>
              <a:rPr lang="en-US" sz="1100" dirty="0">
                <a:solidFill>
                  <a:srgbClr val="00B0F0"/>
                </a:solidFill>
              </a:rPr>
              <a:t>JavaScript modules (import/export)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CommonJS</a:t>
            </a:r>
            <a:r>
              <a:rPr lang="en-US" sz="1100" dirty="0"/>
              <a:t> (require/exports)</a:t>
            </a:r>
          </a:p>
          <a:p>
            <a:r>
              <a:rPr lang="en-US" sz="1100" dirty="0"/>
              <a:t>  None of these</a:t>
            </a:r>
            <a:endParaRPr lang="es-ES" sz="11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FC0A8DC-04EF-49DE-988D-128088A451BF}"/>
              </a:ext>
            </a:extLst>
          </p:cNvPr>
          <p:cNvSpPr txBox="1"/>
          <p:nvPr/>
        </p:nvSpPr>
        <p:spPr>
          <a:xfrm>
            <a:off x="489600" y="3762762"/>
            <a:ext cx="3751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Which framework does your project use? ... </a:t>
            </a:r>
          </a:p>
          <a:p>
            <a:r>
              <a:rPr lang="en-US" sz="1100" dirty="0"/>
              <a:t>  React</a:t>
            </a:r>
          </a:p>
          <a:p>
            <a:r>
              <a:rPr lang="en-US" sz="1100" dirty="0"/>
              <a:t>  Vue.js</a:t>
            </a:r>
          </a:p>
          <a:p>
            <a:r>
              <a:rPr lang="en-US" sz="1100" dirty="0">
                <a:solidFill>
                  <a:srgbClr val="00B0F0"/>
                </a:solidFill>
              </a:rPr>
              <a:t>&gt; None of these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DE63D99-020A-4907-8C84-D2CB3B3609EE}"/>
              </a:ext>
            </a:extLst>
          </p:cNvPr>
          <p:cNvSpPr txBox="1"/>
          <p:nvPr/>
        </p:nvSpPr>
        <p:spPr>
          <a:xfrm>
            <a:off x="489600" y="4583059"/>
            <a:ext cx="30957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React will not be selected if react-create-app will be used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8F01220-4872-4215-81AC-82DC0C93DD04}"/>
              </a:ext>
            </a:extLst>
          </p:cNvPr>
          <p:cNvSpPr txBox="1"/>
          <p:nvPr/>
        </p:nvSpPr>
        <p:spPr>
          <a:xfrm>
            <a:off x="4687200" y="1240316"/>
            <a:ext cx="37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? Does your project use </a:t>
            </a:r>
            <a:r>
              <a:rPr lang="en-US" sz="1100" dirty="0"/>
              <a:t>TypeScript</a:t>
            </a:r>
            <a:r>
              <a:rPr lang="en-US" sz="1050" dirty="0"/>
              <a:t>? » </a:t>
            </a:r>
            <a:r>
              <a:rPr lang="en-US" sz="1050" dirty="0">
                <a:solidFill>
                  <a:srgbClr val="00B0F0"/>
                </a:solidFill>
              </a:rPr>
              <a:t>No</a:t>
            </a:r>
            <a:r>
              <a:rPr lang="en-US" sz="1050" dirty="0"/>
              <a:t> / Yes</a:t>
            </a:r>
            <a:endParaRPr lang="es-ES" sz="105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5525C05-C184-4991-BECB-BE6FA2134CB9}"/>
              </a:ext>
            </a:extLst>
          </p:cNvPr>
          <p:cNvSpPr txBox="1"/>
          <p:nvPr/>
        </p:nvSpPr>
        <p:spPr>
          <a:xfrm>
            <a:off x="4687200" y="1548094"/>
            <a:ext cx="3751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? Where does your code run? ...  (Press &lt;space&gt; to select, &lt;a&gt; to toggle all, &lt;i&gt; to invert selection)</a:t>
            </a:r>
          </a:p>
          <a:p>
            <a:r>
              <a:rPr lang="en-US" sz="1100" dirty="0"/>
              <a:t>√ </a:t>
            </a:r>
            <a:r>
              <a:rPr lang="en-US" sz="1100" dirty="0">
                <a:solidFill>
                  <a:srgbClr val="00B0F0"/>
                </a:solidFill>
              </a:rPr>
              <a:t>Browser</a:t>
            </a:r>
          </a:p>
          <a:p>
            <a:r>
              <a:rPr lang="en-US" sz="1100" dirty="0"/>
              <a:t>√ Node</a:t>
            </a:r>
            <a:endParaRPr lang="es-ES" sz="11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89CC499-C523-4DC0-A770-62D8E66C83BF}"/>
              </a:ext>
            </a:extLst>
          </p:cNvPr>
          <p:cNvSpPr txBox="1"/>
          <p:nvPr/>
        </p:nvSpPr>
        <p:spPr>
          <a:xfrm>
            <a:off x="4687200" y="2348009"/>
            <a:ext cx="3751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? How would you like to define a style for your project? ... </a:t>
            </a:r>
          </a:p>
          <a:p>
            <a:r>
              <a:rPr lang="en-US" sz="1100" dirty="0">
                <a:solidFill>
                  <a:srgbClr val="00B0F0"/>
                </a:solidFill>
              </a:rPr>
              <a:t>&gt; Use a popular style guide</a:t>
            </a:r>
          </a:p>
          <a:p>
            <a:r>
              <a:rPr lang="en-US" sz="1100" dirty="0"/>
              <a:t>  Answer questions about your style</a:t>
            </a:r>
          </a:p>
          <a:p>
            <a:r>
              <a:rPr lang="en-US" sz="1100" dirty="0"/>
              <a:t>  Inspect your JavaScript file(s)</a:t>
            </a:r>
            <a:endParaRPr lang="es-ES" sz="11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A3278C9-E1B0-4373-BF59-EA1FA9D079D7}"/>
              </a:ext>
            </a:extLst>
          </p:cNvPr>
          <p:cNvSpPr txBox="1"/>
          <p:nvPr/>
        </p:nvSpPr>
        <p:spPr>
          <a:xfrm>
            <a:off x="4687200" y="3162145"/>
            <a:ext cx="37512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? </a:t>
            </a:r>
            <a:r>
              <a:rPr lang="es-ES" sz="1100" dirty="0" err="1"/>
              <a:t>Which</a:t>
            </a:r>
            <a:r>
              <a:rPr lang="es-ES" sz="1100" dirty="0"/>
              <a:t> </a:t>
            </a:r>
            <a:r>
              <a:rPr lang="es-ES" sz="1100" dirty="0" err="1"/>
              <a:t>style</a:t>
            </a:r>
            <a:r>
              <a:rPr lang="es-ES" sz="1100" dirty="0"/>
              <a:t> guide do </a:t>
            </a:r>
            <a:r>
              <a:rPr lang="es-ES" sz="1100" dirty="0" err="1"/>
              <a:t>you</a:t>
            </a:r>
            <a:r>
              <a:rPr lang="es-ES" sz="1100" dirty="0"/>
              <a:t> </a:t>
            </a:r>
            <a:r>
              <a:rPr lang="es-ES" sz="1100" dirty="0" err="1"/>
              <a:t>want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follow</a:t>
            </a:r>
            <a:r>
              <a:rPr lang="es-ES" sz="1100" dirty="0"/>
              <a:t>? ...</a:t>
            </a:r>
          </a:p>
          <a:p>
            <a:r>
              <a:rPr lang="es-ES" sz="1100" dirty="0"/>
              <a:t>&gt; </a:t>
            </a:r>
            <a:r>
              <a:rPr lang="es-ES" sz="1100" dirty="0">
                <a:solidFill>
                  <a:srgbClr val="00B0F0"/>
                </a:solidFill>
              </a:rPr>
              <a:t>Airbnb: https://github.com/airbnb/javascript</a:t>
            </a:r>
          </a:p>
          <a:p>
            <a:r>
              <a:rPr lang="es-ES" sz="1100" dirty="0"/>
              <a:t>  Standard: https://github.com/standard/standard</a:t>
            </a:r>
          </a:p>
          <a:p>
            <a:r>
              <a:rPr lang="es-ES" sz="1100" dirty="0"/>
              <a:t>  Google: https://github.com/google/eslint-config-google</a:t>
            </a:r>
          </a:p>
          <a:p>
            <a:r>
              <a:rPr lang="es-ES" sz="1100" dirty="0"/>
              <a:t>  XO: https://github.com/xojs/eslint-config-xo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2434E20-04C7-40EE-8F4B-DD2341CB3A41}"/>
              </a:ext>
            </a:extLst>
          </p:cNvPr>
          <p:cNvSpPr txBox="1"/>
          <p:nvPr/>
        </p:nvSpPr>
        <p:spPr>
          <a:xfrm>
            <a:off x="4687200" y="4145559"/>
            <a:ext cx="3751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? </a:t>
            </a:r>
            <a:r>
              <a:rPr lang="es-ES" sz="1100" dirty="0" err="1"/>
              <a:t>What</a:t>
            </a:r>
            <a:r>
              <a:rPr lang="es-ES" sz="1100" dirty="0"/>
              <a:t> </a:t>
            </a:r>
            <a:r>
              <a:rPr lang="es-ES" sz="1100" dirty="0" err="1"/>
              <a:t>format</a:t>
            </a:r>
            <a:r>
              <a:rPr lang="es-ES" sz="1100" dirty="0"/>
              <a:t> do </a:t>
            </a:r>
            <a:r>
              <a:rPr lang="es-ES" sz="1100" dirty="0" err="1"/>
              <a:t>you</a:t>
            </a:r>
            <a:r>
              <a:rPr lang="es-ES" sz="1100" dirty="0"/>
              <a:t> </a:t>
            </a:r>
            <a:r>
              <a:rPr lang="es-ES" sz="1100" dirty="0" err="1"/>
              <a:t>want</a:t>
            </a:r>
            <a:r>
              <a:rPr lang="es-ES" sz="1100" dirty="0"/>
              <a:t> </a:t>
            </a:r>
            <a:r>
              <a:rPr lang="es-ES" sz="1100" dirty="0" err="1"/>
              <a:t>your</a:t>
            </a:r>
            <a:r>
              <a:rPr lang="es-ES" sz="1100" dirty="0"/>
              <a:t> </a:t>
            </a:r>
            <a:r>
              <a:rPr lang="es-ES" sz="1100" dirty="0" err="1"/>
              <a:t>config</a:t>
            </a:r>
            <a:r>
              <a:rPr lang="es-ES" sz="1100" dirty="0"/>
              <a:t> file </a:t>
            </a:r>
            <a:r>
              <a:rPr lang="es-ES" sz="1100" dirty="0" err="1"/>
              <a:t>to</a:t>
            </a:r>
            <a:r>
              <a:rPr lang="es-ES" sz="1100" dirty="0"/>
              <a:t> be in? ... </a:t>
            </a:r>
          </a:p>
          <a:p>
            <a:r>
              <a:rPr lang="es-ES" sz="1100" dirty="0">
                <a:solidFill>
                  <a:srgbClr val="00B0F0"/>
                </a:solidFill>
              </a:rPr>
              <a:t>&gt; JavaScript</a:t>
            </a:r>
          </a:p>
          <a:p>
            <a:r>
              <a:rPr lang="es-ES" sz="1100" dirty="0"/>
              <a:t>  YAML</a:t>
            </a:r>
          </a:p>
          <a:p>
            <a:r>
              <a:rPr lang="es-ES" sz="1100" dirty="0"/>
              <a:t>  JSON</a:t>
            </a:r>
          </a:p>
        </p:txBody>
      </p:sp>
    </p:spTree>
    <p:extLst>
      <p:ext uri="{BB962C8B-B14F-4D97-AF65-F5344CB8AC3E}">
        <p14:creationId xmlns:p14="http://schemas.microsoft.com/office/powerpoint/2010/main" val="1475482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B94F5-D739-4583-B041-DD791892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ESLint</a:t>
            </a:r>
            <a:r>
              <a:rPr lang="es-ES" dirty="0"/>
              <a:t> </a:t>
            </a:r>
            <a:r>
              <a:rPr lang="es-ES" dirty="0" err="1"/>
              <a:t>style</a:t>
            </a:r>
            <a:r>
              <a:rPr lang="es-ES" dirty="0"/>
              <a:t> guide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C8A83E-B884-4AFC-9DA7-D02B38E8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125698"/>
            <a:ext cx="6268730" cy="37154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8FD2D06-1143-49D2-889E-29E11D93F808}"/>
              </a:ext>
            </a:extLst>
          </p:cNvPr>
          <p:cNvSpPr txBox="1"/>
          <p:nvPr/>
        </p:nvSpPr>
        <p:spPr>
          <a:xfrm>
            <a:off x="5725500" y="2625221"/>
            <a:ext cx="292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https://github.com/airbnb/javascript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070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0FA9DC4-6E03-4256-B287-0E6EAB3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7670"/>
            <a:ext cx="8520600" cy="572700"/>
          </a:xfrm>
        </p:spPr>
        <p:txBody>
          <a:bodyPr/>
          <a:lstStyle/>
          <a:p>
            <a:r>
              <a:rPr lang="es-ES" dirty="0" err="1"/>
              <a:t>ESLint</a:t>
            </a:r>
            <a:r>
              <a:rPr lang="es-ES" dirty="0"/>
              <a:t> </a:t>
            </a:r>
            <a:r>
              <a:rPr lang="es-ES" dirty="0" err="1"/>
              <a:t>instalation</a:t>
            </a:r>
            <a:r>
              <a:rPr lang="es-ES" dirty="0"/>
              <a:t> (2)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D3C59B-B93F-41E1-B03F-6FDC4F2E2131}"/>
              </a:ext>
            </a:extLst>
          </p:cNvPr>
          <p:cNvSpPr txBox="1"/>
          <p:nvPr/>
        </p:nvSpPr>
        <p:spPr>
          <a:xfrm>
            <a:off x="669600" y="1201638"/>
            <a:ext cx="3071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npm </a:t>
            </a:r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initialization</a:t>
            </a:r>
            <a:endParaRPr lang="es-ES" sz="1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eslint</a:t>
            </a: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instalation</a:t>
            </a: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 (npm </a:t>
            </a:r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instal</a:t>
            </a: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 -D </a:t>
            </a:r>
            <a:r>
              <a:rPr lang="es-ES" sz="1200" dirty="0" err="1">
                <a:solidFill>
                  <a:schemeClr val="bg1">
                    <a:lumMod val="75000"/>
                  </a:schemeClr>
                </a:solidFill>
              </a:rPr>
              <a:t>eslint</a:t>
            </a:r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200" dirty="0" err="1"/>
              <a:t>eslint</a:t>
            </a:r>
            <a:r>
              <a:rPr lang="es-ES" sz="1200" dirty="0"/>
              <a:t> </a:t>
            </a:r>
            <a:r>
              <a:rPr lang="es-ES" sz="1200" dirty="0" err="1"/>
              <a:t>cofiguration</a:t>
            </a:r>
            <a:r>
              <a:rPr lang="es-ES" sz="1200" dirty="0"/>
              <a:t> (</a:t>
            </a:r>
            <a:r>
              <a:rPr lang="es-ES" sz="1200" dirty="0" err="1"/>
              <a:t>npx</a:t>
            </a:r>
            <a:r>
              <a:rPr lang="es-ES" sz="1200" dirty="0"/>
              <a:t> </a:t>
            </a:r>
            <a:r>
              <a:rPr lang="es-ES" sz="1200" dirty="0" err="1"/>
              <a:t>eslint</a:t>
            </a:r>
            <a:r>
              <a:rPr lang="es-ES" sz="1200" dirty="0"/>
              <a:t> --</a:t>
            </a:r>
            <a:r>
              <a:rPr lang="es-ES" sz="1200" dirty="0" err="1"/>
              <a:t>init</a:t>
            </a:r>
            <a:r>
              <a:rPr lang="es-ES" sz="1200" dirty="0"/>
              <a:t>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0B654-402B-4B85-B076-A9AC7925D031}"/>
              </a:ext>
            </a:extLst>
          </p:cNvPr>
          <p:cNvSpPr txBox="1"/>
          <p:nvPr/>
        </p:nvSpPr>
        <p:spPr>
          <a:xfrm>
            <a:off x="669600" y="2109238"/>
            <a:ext cx="4039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eslint-config-airbnb-base@latest</a:t>
            </a:r>
            <a:r>
              <a:rPr lang="en-US" sz="1100" dirty="0"/>
              <a:t> </a:t>
            </a:r>
          </a:p>
          <a:p>
            <a:r>
              <a:rPr lang="en-US" sz="1100" dirty="0" err="1"/>
              <a:t>eslint</a:t>
            </a:r>
            <a:r>
              <a:rPr lang="en-US" sz="1100" dirty="0"/>
              <a:t>@^5.16.0 || ^6.8.0 || ^7.2.0 </a:t>
            </a:r>
          </a:p>
          <a:p>
            <a:r>
              <a:rPr lang="en-US" sz="1100" dirty="0" err="1"/>
              <a:t>eslint</a:t>
            </a:r>
            <a:r>
              <a:rPr lang="en-US" sz="1100" dirty="0"/>
              <a:t>-plugin-import@^2.22.1</a:t>
            </a:r>
          </a:p>
          <a:p>
            <a:r>
              <a:rPr lang="en-US" sz="1100" dirty="0"/>
              <a:t>? Would you like to install them now with npm? » No / </a:t>
            </a:r>
            <a:r>
              <a:rPr lang="en-US" sz="1100" dirty="0">
                <a:solidFill>
                  <a:srgbClr val="00B0F0"/>
                </a:solidFill>
              </a:rPr>
              <a:t>Yes</a:t>
            </a:r>
            <a:endParaRPr lang="es-ES" sz="1100" dirty="0">
              <a:solidFill>
                <a:srgbClr val="00B0F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5833E27-E61E-480D-ACB1-0F4C61FDC5FE}"/>
              </a:ext>
            </a:extLst>
          </p:cNvPr>
          <p:cNvSpPr txBox="1"/>
          <p:nvPr/>
        </p:nvSpPr>
        <p:spPr>
          <a:xfrm>
            <a:off x="6203681" y="1106980"/>
            <a:ext cx="237106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 err="1"/>
              <a:t>module.exports</a:t>
            </a:r>
            <a:r>
              <a:rPr lang="es-ES" sz="1050" dirty="0"/>
              <a:t> = {</a:t>
            </a:r>
          </a:p>
          <a:p>
            <a:r>
              <a:rPr lang="es-ES" sz="1050" dirty="0"/>
              <a:t>  </a:t>
            </a:r>
            <a:r>
              <a:rPr lang="es-ES" sz="1050" dirty="0" err="1"/>
              <a:t>env</a:t>
            </a:r>
            <a:r>
              <a:rPr lang="es-ES" sz="1050" dirty="0"/>
              <a:t>: {</a:t>
            </a:r>
          </a:p>
          <a:p>
            <a:r>
              <a:rPr lang="es-ES" sz="1050" dirty="0"/>
              <a:t>    browser: true,</a:t>
            </a:r>
          </a:p>
          <a:p>
            <a:r>
              <a:rPr lang="es-ES" sz="1050" dirty="0"/>
              <a:t>    es2021: true,</a:t>
            </a:r>
          </a:p>
          <a:p>
            <a:r>
              <a:rPr lang="es-ES" sz="1050" dirty="0"/>
              <a:t>  },</a:t>
            </a:r>
          </a:p>
          <a:p>
            <a:r>
              <a:rPr lang="es-ES" sz="1050" dirty="0"/>
              <a:t>  </a:t>
            </a:r>
            <a:r>
              <a:rPr lang="es-ES" sz="1050" dirty="0" err="1"/>
              <a:t>extends</a:t>
            </a:r>
            <a:r>
              <a:rPr lang="es-ES" sz="1050" dirty="0"/>
              <a:t>: [</a:t>
            </a:r>
          </a:p>
          <a:p>
            <a:r>
              <a:rPr lang="es-ES" sz="1050" dirty="0"/>
              <a:t>    '</a:t>
            </a:r>
            <a:r>
              <a:rPr lang="es-ES" sz="1050" dirty="0" err="1"/>
              <a:t>airbnb</a:t>
            </a:r>
            <a:r>
              <a:rPr lang="es-ES" sz="1050" dirty="0"/>
              <a:t>-base',</a:t>
            </a:r>
          </a:p>
          <a:p>
            <a:r>
              <a:rPr lang="es-ES" sz="1050" dirty="0"/>
              <a:t>  ],</a:t>
            </a:r>
          </a:p>
          <a:p>
            <a:r>
              <a:rPr lang="es-ES" sz="1050" dirty="0"/>
              <a:t>  </a:t>
            </a:r>
            <a:r>
              <a:rPr lang="es-ES" sz="1050" dirty="0" err="1"/>
              <a:t>parserOptions</a:t>
            </a:r>
            <a:r>
              <a:rPr lang="es-ES" sz="1050" dirty="0"/>
              <a:t>: {</a:t>
            </a:r>
          </a:p>
          <a:p>
            <a:r>
              <a:rPr lang="es-ES" sz="1050" dirty="0"/>
              <a:t>    </a:t>
            </a:r>
            <a:r>
              <a:rPr lang="es-ES" sz="1050" dirty="0" err="1"/>
              <a:t>ecmaVersion</a:t>
            </a:r>
            <a:r>
              <a:rPr lang="es-ES" sz="1050" dirty="0"/>
              <a:t>: 12,</a:t>
            </a:r>
          </a:p>
          <a:p>
            <a:r>
              <a:rPr lang="es-ES" sz="1050" dirty="0"/>
              <a:t>    </a:t>
            </a:r>
            <a:r>
              <a:rPr lang="es-ES" sz="1050" dirty="0" err="1"/>
              <a:t>sourceType</a:t>
            </a:r>
            <a:r>
              <a:rPr lang="es-ES" sz="1050" dirty="0"/>
              <a:t>: 'module',</a:t>
            </a:r>
          </a:p>
          <a:p>
            <a:r>
              <a:rPr lang="es-ES" sz="1050" dirty="0"/>
              <a:t>  },</a:t>
            </a:r>
          </a:p>
          <a:p>
            <a:r>
              <a:rPr lang="es-ES" sz="1050" dirty="0"/>
              <a:t>  rules: {</a:t>
            </a:r>
          </a:p>
          <a:p>
            <a:r>
              <a:rPr lang="es-ES" sz="1050" dirty="0"/>
              <a:t>  },</a:t>
            </a:r>
          </a:p>
          <a:p>
            <a:r>
              <a:rPr lang="es-ES" sz="1050" dirty="0"/>
              <a:t>};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70CB734-D138-44F1-BC79-ACD8C5DEB73D}"/>
              </a:ext>
            </a:extLst>
          </p:cNvPr>
          <p:cNvSpPr txBox="1"/>
          <p:nvPr/>
        </p:nvSpPr>
        <p:spPr>
          <a:xfrm>
            <a:off x="3725320" y="3728790"/>
            <a:ext cx="266896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"scripts": {…</a:t>
            </a:r>
          </a:p>
          <a:p>
            <a:r>
              <a:rPr lang="en-US" sz="1100" dirty="0"/>
              <a:t>    "lint": "</a:t>
            </a:r>
            <a:r>
              <a:rPr lang="en-US" sz="1100" dirty="0" err="1"/>
              <a:t>eslint</a:t>
            </a:r>
            <a:r>
              <a:rPr lang="en-US" sz="1100" dirty="0"/>
              <a:t>"</a:t>
            </a:r>
            <a:endParaRPr lang="es-ES" sz="1100" dirty="0"/>
          </a:p>
          <a:p>
            <a:r>
              <a:rPr lang="es-ES" sz="1100" dirty="0"/>
              <a:t> "</a:t>
            </a:r>
            <a:r>
              <a:rPr lang="es-ES" sz="1100" dirty="0" err="1"/>
              <a:t>devDependencies</a:t>
            </a:r>
            <a:r>
              <a:rPr lang="es-ES" sz="1100" dirty="0"/>
              <a:t>": {</a:t>
            </a:r>
          </a:p>
          <a:p>
            <a:r>
              <a:rPr lang="es-ES" sz="1100" dirty="0"/>
              <a:t>    "</a:t>
            </a:r>
            <a:r>
              <a:rPr lang="es-ES" sz="1100" dirty="0" err="1"/>
              <a:t>eslint</a:t>
            </a:r>
            <a:r>
              <a:rPr lang="es-ES" sz="1100" dirty="0"/>
              <a:t>": "^7.32.0",</a:t>
            </a:r>
          </a:p>
          <a:p>
            <a:r>
              <a:rPr lang="es-ES" sz="1100" dirty="0"/>
              <a:t>    "</a:t>
            </a:r>
            <a:r>
              <a:rPr lang="es-ES" sz="1100" dirty="0" err="1"/>
              <a:t>eslint</a:t>
            </a:r>
            <a:r>
              <a:rPr lang="es-ES" sz="1100" dirty="0"/>
              <a:t>-</a:t>
            </a:r>
            <a:r>
              <a:rPr lang="es-ES" sz="1100" dirty="0" err="1"/>
              <a:t>config</a:t>
            </a:r>
            <a:r>
              <a:rPr lang="es-ES" sz="1100" dirty="0"/>
              <a:t>-</a:t>
            </a:r>
            <a:r>
              <a:rPr lang="es-ES" sz="1100" dirty="0" err="1"/>
              <a:t>airbnb</a:t>
            </a:r>
            <a:r>
              <a:rPr lang="es-ES" sz="1100" dirty="0"/>
              <a:t>-base": "^14.2.1",</a:t>
            </a:r>
          </a:p>
          <a:p>
            <a:r>
              <a:rPr lang="es-ES" sz="1100" dirty="0"/>
              <a:t>    "</a:t>
            </a:r>
            <a:r>
              <a:rPr lang="es-ES" sz="1100" dirty="0" err="1"/>
              <a:t>eslint</a:t>
            </a:r>
            <a:r>
              <a:rPr lang="es-ES" sz="1100" dirty="0"/>
              <a:t>-plugin-</a:t>
            </a:r>
            <a:r>
              <a:rPr lang="es-ES" sz="1100" dirty="0" err="1"/>
              <a:t>import</a:t>
            </a:r>
            <a:r>
              <a:rPr lang="es-ES" sz="1100" dirty="0"/>
              <a:t>": "^2.24.2"</a:t>
            </a:r>
          </a:p>
          <a:p>
            <a:r>
              <a:rPr lang="es-ES" sz="1100" dirty="0"/>
              <a:t>  }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A5541E-B40B-4085-A1AD-1707EF9F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35" y="3101270"/>
            <a:ext cx="1785186" cy="1043566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4C01F8D-B680-41CA-8FE0-4920C01BACA6}"/>
              </a:ext>
            </a:extLst>
          </p:cNvPr>
          <p:cNvCxnSpPr/>
          <p:nvPr/>
        </p:nvCxnSpPr>
        <p:spPr>
          <a:xfrm flipV="1">
            <a:off x="1929600" y="2571750"/>
            <a:ext cx="3715200" cy="10513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6ED9CD-9CEA-4204-BF56-5529C14040F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24800" y="4047547"/>
            <a:ext cx="1500520" cy="3198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6ED7945-DB58-44FD-A5C8-EA1492F653A3}"/>
              </a:ext>
            </a:extLst>
          </p:cNvPr>
          <p:cNvSpPr txBox="1"/>
          <p:nvPr/>
        </p:nvSpPr>
        <p:spPr>
          <a:xfrm>
            <a:off x="5568325" y="3886984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Edit and add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9763228-69A6-4009-841A-9FB7B83FA99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838401" y="3994706"/>
            <a:ext cx="729924" cy="52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740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B8411-6C00-4CCE-BF50-06618BDD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ESLint</a:t>
            </a:r>
            <a:r>
              <a:rPr lang="es-ES" dirty="0"/>
              <a:t> + </a:t>
            </a:r>
            <a:r>
              <a:rPr lang="es-ES" dirty="0" err="1"/>
              <a:t>Prettier</a:t>
            </a:r>
            <a:r>
              <a:rPr lang="es-ES" dirty="0"/>
              <a:t> + VSC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7C8A7-14AB-4767-B031-832985533929}"/>
              </a:ext>
            </a:extLst>
          </p:cNvPr>
          <p:cNvSpPr txBox="1"/>
          <p:nvPr/>
        </p:nvSpPr>
        <p:spPr>
          <a:xfrm>
            <a:off x="961200" y="1490953"/>
            <a:ext cx="292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npm </a:t>
            </a:r>
            <a:r>
              <a:rPr lang="es-ES" dirty="0" err="1"/>
              <a:t>install</a:t>
            </a:r>
            <a:r>
              <a:rPr lang="es-ES" dirty="0"/>
              <a:t> -D </a:t>
            </a:r>
            <a:r>
              <a:rPr lang="es-ES" dirty="0" err="1"/>
              <a:t>eslint-config-prettier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ED110A-7851-48CB-BBF5-3827A1A2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98" y="2120487"/>
            <a:ext cx="1785186" cy="1043566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AB4B2A2-3694-4445-B806-EDC76AE3E5C0}"/>
              </a:ext>
            </a:extLst>
          </p:cNvPr>
          <p:cNvCxnSpPr>
            <a:cxnSpLocks/>
          </p:cNvCxnSpPr>
          <p:nvPr/>
        </p:nvCxnSpPr>
        <p:spPr>
          <a:xfrm flipV="1">
            <a:off x="2471400" y="3012841"/>
            <a:ext cx="1481400" cy="671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683050B-07A7-426C-9355-5C1A58420F29}"/>
              </a:ext>
            </a:extLst>
          </p:cNvPr>
          <p:cNvSpPr txBox="1"/>
          <p:nvPr/>
        </p:nvSpPr>
        <p:spPr>
          <a:xfrm>
            <a:off x="4503600" y="1949772"/>
            <a:ext cx="347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 "</a:t>
            </a:r>
            <a:r>
              <a:rPr lang="es-ES" dirty="0" err="1"/>
              <a:t>devDependencies</a:t>
            </a:r>
            <a:r>
              <a:rPr lang="es-ES" dirty="0"/>
              <a:t>": {</a:t>
            </a:r>
          </a:p>
          <a:p>
            <a:r>
              <a:rPr lang="es-ES" dirty="0"/>
              <a:t>    "</a:t>
            </a:r>
            <a:r>
              <a:rPr lang="es-ES" dirty="0" err="1"/>
              <a:t>eslint</a:t>
            </a:r>
            <a:r>
              <a:rPr lang="es-ES" dirty="0"/>
              <a:t>": "^7.32.0",</a:t>
            </a:r>
          </a:p>
          <a:p>
            <a:r>
              <a:rPr lang="es-ES" dirty="0"/>
              <a:t>    "</a:t>
            </a:r>
            <a:r>
              <a:rPr lang="es-ES" dirty="0" err="1"/>
              <a:t>eslint</a:t>
            </a:r>
            <a:r>
              <a:rPr lang="es-ES" dirty="0"/>
              <a:t>-</a:t>
            </a:r>
            <a:r>
              <a:rPr lang="es-ES" dirty="0" err="1"/>
              <a:t>config</a:t>
            </a:r>
            <a:r>
              <a:rPr lang="es-ES" dirty="0"/>
              <a:t>-</a:t>
            </a:r>
            <a:r>
              <a:rPr lang="es-ES" dirty="0" err="1"/>
              <a:t>airbnb</a:t>
            </a:r>
            <a:r>
              <a:rPr lang="es-ES" dirty="0"/>
              <a:t>-base": "^14.2.1",</a:t>
            </a:r>
          </a:p>
          <a:p>
            <a:r>
              <a:rPr lang="es-ES" dirty="0"/>
              <a:t>    </a:t>
            </a:r>
            <a:r>
              <a:rPr lang="es-ES" b="1" dirty="0">
                <a:solidFill>
                  <a:srgbClr val="C00000"/>
                </a:solidFill>
              </a:rPr>
              <a:t>"</a:t>
            </a:r>
            <a:r>
              <a:rPr lang="es-ES" b="1" dirty="0" err="1">
                <a:solidFill>
                  <a:srgbClr val="C00000"/>
                </a:solidFill>
              </a:rPr>
              <a:t>eslint-config-prettier</a:t>
            </a:r>
            <a:r>
              <a:rPr lang="es-ES" b="1" dirty="0">
                <a:solidFill>
                  <a:srgbClr val="C00000"/>
                </a:solidFill>
              </a:rPr>
              <a:t>": "^8.3.0",</a:t>
            </a:r>
          </a:p>
          <a:p>
            <a:r>
              <a:rPr lang="es-ES" dirty="0"/>
              <a:t>    "</a:t>
            </a:r>
            <a:r>
              <a:rPr lang="es-ES" dirty="0" err="1"/>
              <a:t>eslint</a:t>
            </a:r>
            <a:r>
              <a:rPr lang="es-ES" dirty="0"/>
              <a:t>-plugin-</a:t>
            </a:r>
            <a:r>
              <a:rPr lang="es-ES" dirty="0" err="1"/>
              <a:t>import</a:t>
            </a:r>
            <a:r>
              <a:rPr lang="es-ES" dirty="0"/>
              <a:t>": "^2.24.2"</a:t>
            </a:r>
          </a:p>
          <a:p>
            <a:r>
              <a:rPr lang="es-ES" dirty="0"/>
              <a:t>  }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1D11C2B-6724-4587-A5E9-4247B941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484" y="3807996"/>
            <a:ext cx="2275200" cy="8312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89DB994-12CC-4C83-812F-11F47C97D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00" y="3807996"/>
            <a:ext cx="2832284" cy="83124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FAB4D71-A291-47ED-AC7F-72B5FA09A9E5}"/>
              </a:ext>
            </a:extLst>
          </p:cNvPr>
          <p:cNvSpPr txBox="1"/>
          <p:nvPr/>
        </p:nvSpPr>
        <p:spPr>
          <a:xfrm>
            <a:off x="961200" y="4069727"/>
            <a:ext cx="571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VSC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F605B88-3A2E-4AAB-BC1C-05294E22F552}"/>
              </a:ext>
            </a:extLst>
          </p:cNvPr>
          <p:cNvCxnSpPr>
            <a:cxnSpLocks/>
          </p:cNvCxnSpPr>
          <p:nvPr/>
        </p:nvCxnSpPr>
        <p:spPr>
          <a:xfrm>
            <a:off x="1553574" y="4223615"/>
            <a:ext cx="8944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02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126A5-1BDC-4B43-945F-F1C5A9DA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ESLint</a:t>
            </a:r>
            <a:r>
              <a:rPr lang="es-ES" dirty="0"/>
              <a:t> </a:t>
            </a:r>
            <a:r>
              <a:rPr lang="es-ES" dirty="0" err="1"/>
              <a:t>working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23F920-A25D-4514-9349-BF48CD7D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00" y="1551832"/>
            <a:ext cx="2095024" cy="15453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734EFF-BB89-430C-BCD5-1D40356D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00" y="2182784"/>
            <a:ext cx="4291200" cy="20880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3691FD6-AA70-42D1-BF50-C133CBAA7182}"/>
              </a:ext>
            </a:extLst>
          </p:cNvPr>
          <p:cNvSpPr txBox="1"/>
          <p:nvPr/>
        </p:nvSpPr>
        <p:spPr>
          <a:xfrm>
            <a:off x="1461600" y="3226811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VSC Plugin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A005797-97EE-4D4B-983A-5791BBEA71BE}"/>
              </a:ext>
            </a:extLst>
          </p:cNvPr>
          <p:cNvSpPr txBox="1"/>
          <p:nvPr/>
        </p:nvSpPr>
        <p:spPr>
          <a:xfrm>
            <a:off x="5359719" y="1785600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ESLin in the terminal</a:t>
            </a:r>
          </a:p>
        </p:txBody>
      </p:sp>
    </p:spTree>
    <p:extLst>
      <p:ext uri="{BB962C8B-B14F-4D97-AF65-F5344CB8AC3E}">
        <p14:creationId xmlns:p14="http://schemas.microsoft.com/office/powerpoint/2010/main" val="152573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238B295-23B5-4E6D-AC72-F835CFFE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developer tools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E48B4C-D905-4D41-91D0-D7BD34FC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4" y="1267789"/>
            <a:ext cx="5585530" cy="35969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58CFA5-EDCD-4AD9-AF83-90F6C643FA85}"/>
              </a:ext>
            </a:extLst>
          </p:cNvPr>
          <p:cNvSpPr txBox="1"/>
          <p:nvPr/>
        </p:nvSpPr>
        <p:spPr>
          <a:xfrm>
            <a:off x="6853084" y="2084439"/>
            <a:ext cx="14975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Lighthouse</a:t>
            </a:r>
          </a:p>
        </p:txBody>
      </p:sp>
    </p:spTree>
    <p:extLst>
      <p:ext uri="{BB962C8B-B14F-4D97-AF65-F5344CB8AC3E}">
        <p14:creationId xmlns:p14="http://schemas.microsoft.com/office/powerpoint/2010/main" val="4062529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8CF1C71-BD92-4FBF-BFC1-04DCBD96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Sonarqube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B421DE1-3AD3-4255-BF9C-AAEDF89F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90" y="1540946"/>
            <a:ext cx="5690088" cy="277730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31DA39E-8BC2-40BF-A67B-583A3B18AA3A}"/>
              </a:ext>
            </a:extLst>
          </p:cNvPr>
          <p:cNvSpPr txBox="1"/>
          <p:nvPr/>
        </p:nvSpPr>
        <p:spPr>
          <a:xfrm>
            <a:off x="894251" y="3795031"/>
            <a:ext cx="2805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 SonarQube </a:t>
            </a:r>
            <a:r>
              <a:rPr lang="es-ES" dirty="0" err="1"/>
              <a:t>instance</a:t>
            </a:r>
            <a:r>
              <a:rPr lang="es-ES" dirty="0"/>
              <a:t> </a:t>
            </a:r>
            <a:r>
              <a:rPr lang="es-ES" dirty="0" err="1"/>
              <a:t>comprises</a:t>
            </a:r>
            <a:r>
              <a:rPr lang="es-ES" dirty="0"/>
              <a:t> </a:t>
            </a:r>
            <a:r>
              <a:rPr lang="es-ES" dirty="0" err="1"/>
              <a:t>three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18985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671CB-A45F-409D-B1A2-75FA682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Prerequisite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0356F7-AD5D-4CED-8370-D16A860D52A6}"/>
              </a:ext>
            </a:extLst>
          </p:cNvPr>
          <p:cNvSpPr txBox="1"/>
          <p:nvPr/>
        </p:nvSpPr>
        <p:spPr>
          <a:xfrm>
            <a:off x="761999" y="1244805"/>
            <a:ext cx="6002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SonarQube scanners and the SonarQube server require Java version 11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9295A1-0652-40A0-AF49-0B0DFB204C42}"/>
              </a:ext>
            </a:extLst>
          </p:cNvPr>
          <p:cNvSpPr txBox="1"/>
          <p:nvPr/>
        </p:nvSpPr>
        <p:spPr>
          <a:xfrm>
            <a:off x="978875" y="1647743"/>
            <a:ext cx="5568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https://www.oracle.com/java/technologies/downloads/#java11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7A8785-34D5-4D0C-9469-4DEEEEE8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75" y="2182600"/>
            <a:ext cx="6666195" cy="25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62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8CF1C71-BD92-4FBF-BFC1-04DCBD96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Sonarqube</a:t>
            </a:r>
            <a:r>
              <a:rPr lang="es-ES" dirty="0"/>
              <a:t> Server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8FD890-82A8-4DB0-9164-8A52CCA2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46" y="1244713"/>
            <a:ext cx="5543186" cy="35475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7E95DD-B58D-4B85-BB47-1B33841C31C1}"/>
              </a:ext>
            </a:extLst>
          </p:cNvPr>
          <p:cNvSpPr txBox="1"/>
          <p:nvPr/>
        </p:nvSpPr>
        <p:spPr>
          <a:xfrm>
            <a:off x="445477" y="2310140"/>
            <a:ext cx="20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Download de server</a:t>
            </a:r>
            <a:br>
              <a:rPr lang="en-US"/>
            </a:br>
            <a:r>
              <a:rPr lang="en-US"/>
              <a:t>sonarqube-9.1.0.47736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D9781F0-D5CB-4358-B693-336E56351D3B}"/>
              </a:ext>
            </a:extLst>
          </p:cNvPr>
          <p:cNvCxnSpPr/>
          <p:nvPr/>
        </p:nvCxnSpPr>
        <p:spPr>
          <a:xfrm flipH="1" flipV="1">
            <a:off x="2403231" y="3018486"/>
            <a:ext cx="1348154" cy="54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DE50AE-E338-4B7B-9400-E9F2A45281D5}"/>
              </a:ext>
            </a:extLst>
          </p:cNvPr>
          <p:cNvSpPr txBox="1"/>
          <p:nvPr/>
        </p:nvSpPr>
        <p:spPr>
          <a:xfrm>
            <a:off x="649576" y="340992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folder</a:t>
            </a: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E8D37EA5-77CD-4C67-8B52-8D567591971A}"/>
              </a:ext>
            </a:extLst>
          </p:cNvPr>
          <p:cNvSpPr/>
          <p:nvPr/>
        </p:nvSpPr>
        <p:spPr>
          <a:xfrm>
            <a:off x="1153220" y="2833360"/>
            <a:ext cx="197463" cy="523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05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E7B3444-528E-4736-97A6-CCCA94CD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Run Server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441977-3862-45F9-B35C-6E95D38AC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"C:\SonarQube\sonarqube-9.0.1.46107\bin\windows-x86-64\StartSonar.bat"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C43C5E-1DE0-4A3A-91FB-E4768B91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1" y="2133657"/>
            <a:ext cx="6792132" cy="26438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494465F-B948-4923-82C2-9846BBE7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4" y="2510303"/>
            <a:ext cx="1935201" cy="14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0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A10D8-76EE-4A80-BAAD-E7167A54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960FFF-F6A7-4883-A06F-03C57DBD5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now browse SonarQube at </a:t>
            </a:r>
            <a:r>
              <a:rPr lang="en-US" dirty="0">
                <a:hlinkClick r:id="rId2"/>
              </a:rPr>
              <a:t>http://localhost:9000</a:t>
            </a:r>
            <a:br>
              <a:rPr lang="en-US" dirty="0"/>
            </a:br>
            <a:r>
              <a:rPr lang="en-US" dirty="0"/>
              <a:t>default System administrator credentials are admin/admin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20283A-3957-4498-B2E0-3C5FC744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24" y="3664041"/>
            <a:ext cx="8520600" cy="9883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BAD9C2-637A-4E85-96A8-77F17404A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662" y="1990344"/>
            <a:ext cx="2579077" cy="15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23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EFB7A-0830-4A36-A72A-CAD81CF1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BD7A28-DF12-43E7-AF69-4B4A9221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1106366"/>
            <a:ext cx="2314528" cy="22933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8EBCA1-255A-4B7E-A1ED-152543AE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89" y="3488333"/>
            <a:ext cx="1420397" cy="13944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6FB143-357E-45DB-A81E-B9DCB07D7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168" y="1106366"/>
            <a:ext cx="5376637" cy="18346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324F9F-35AE-4C4E-A571-D63C968D6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168" y="3029689"/>
            <a:ext cx="5791991" cy="1515507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6897160A-C4AB-4617-B163-F4B88F2347F8}"/>
              </a:ext>
            </a:extLst>
          </p:cNvPr>
          <p:cNvSpPr/>
          <p:nvPr/>
        </p:nvSpPr>
        <p:spPr>
          <a:xfrm>
            <a:off x="6141134" y="2253029"/>
            <a:ext cx="180926" cy="7766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8393FD-9FC9-4677-9B42-66C3558BD00C}"/>
              </a:ext>
            </a:extLst>
          </p:cNvPr>
          <p:cNvSpPr txBox="1"/>
          <p:nvPr/>
        </p:nvSpPr>
        <p:spPr>
          <a:xfrm>
            <a:off x="3552092" y="3774832"/>
            <a:ext cx="5087816" cy="3751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6305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59E74-AB11-4A6B-9764-93411421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BA9849-601E-4577-B5C9-A9D56E5B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90" y="1017725"/>
            <a:ext cx="6977619" cy="314396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DDB17BE-335E-4ACA-AB86-BCF98291B015}"/>
              </a:ext>
            </a:extLst>
          </p:cNvPr>
          <p:cNvSpPr txBox="1"/>
          <p:nvPr/>
        </p:nvSpPr>
        <p:spPr>
          <a:xfrm>
            <a:off x="3488809" y="43906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https://docs.sonarqube.org/latest/analysis/overview/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146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59E74-AB11-4A6B-9764-93411421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 scanner (CLI)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851779-7E50-4B1F-AA21-916C3DFB6CDF}"/>
              </a:ext>
            </a:extLst>
          </p:cNvPr>
          <p:cNvSpPr txBox="1"/>
          <p:nvPr/>
        </p:nvSpPr>
        <p:spPr>
          <a:xfrm>
            <a:off x="2110153" y="1104129"/>
            <a:ext cx="5509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https://docs.sonarqube.org/latest/analysis/scan/sonarscanner/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6CF1B6-5DA3-4E0C-88F7-562F50750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92" y="1627684"/>
            <a:ext cx="5240215" cy="188813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764704-0ACF-4A49-B2A3-07A772A2EB23}"/>
              </a:ext>
            </a:extLst>
          </p:cNvPr>
          <p:cNvSpPr txBox="1"/>
          <p:nvPr/>
        </p:nvSpPr>
        <p:spPr>
          <a:xfrm>
            <a:off x="2110153" y="3756108"/>
            <a:ext cx="3470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sonar-scanner-cli-4.6.2.2472-windows.zip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B6FBA-E2AC-45FF-97B8-27A826013C83}"/>
              </a:ext>
            </a:extLst>
          </p:cNvPr>
          <p:cNvSpPr txBox="1"/>
          <p:nvPr/>
        </p:nvSpPr>
        <p:spPr>
          <a:xfrm>
            <a:off x="2110153" y="3971886"/>
            <a:ext cx="3470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sonar-scanner-cli-4.6.2.2472-macosx.zip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452D0AE-7510-4EFE-898F-B081BFC53A5D}"/>
              </a:ext>
            </a:extLst>
          </p:cNvPr>
          <p:cNvSpPr txBox="1"/>
          <p:nvPr/>
        </p:nvSpPr>
        <p:spPr>
          <a:xfrm>
            <a:off x="6414126" y="388133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folder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E5B63C01-36E1-43EB-B648-6072B8B5D8FD}"/>
              </a:ext>
            </a:extLst>
          </p:cNvPr>
          <p:cNvSpPr/>
          <p:nvPr/>
        </p:nvSpPr>
        <p:spPr>
          <a:xfrm>
            <a:off x="5720862" y="3971886"/>
            <a:ext cx="562707" cy="15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11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B7630-9321-4833-BA5A-625159B9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your project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93ED65-D538-4158-99EF-547883B5ACD4}"/>
              </a:ext>
            </a:extLst>
          </p:cNvPr>
          <p:cNvSpPr txBox="1"/>
          <p:nvPr/>
        </p:nvSpPr>
        <p:spPr>
          <a:xfrm>
            <a:off x="3669323" y="408179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a configuration file in your project's root directory called sonar-</a:t>
            </a:r>
            <a:r>
              <a:rPr lang="en-US" dirty="0" err="1"/>
              <a:t>project.properties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63F657-1741-4A21-9095-57CC04B91E9D}"/>
              </a:ext>
            </a:extLst>
          </p:cNvPr>
          <p:cNvSpPr txBox="1"/>
          <p:nvPr/>
        </p:nvSpPr>
        <p:spPr>
          <a:xfrm>
            <a:off x="1160585" y="1247019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the $</a:t>
            </a:r>
            <a:r>
              <a:rPr lang="en-US" dirty="0" err="1"/>
              <a:t>install_directory</a:t>
            </a:r>
            <a:r>
              <a:rPr lang="en-US" dirty="0"/>
              <a:t>/bin directory to your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Verify your installation by opening a new shell and executing the command sonar-scanner -h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0F7DFD-8EE0-4B0C-B6E1-6D4D232A7A61}"/>
              </a:ext>
            </a:extLst>
          </p:cNvPr>
          <p:cNvSpPr txBox="1"/>
          <p:nvPr/>
        </p:nvSpPr>
        <p:spPr>
          <a:xfrm>
            <a:off x="1664677" y="21481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Run the following command from the project base directory to launch analysis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C8BBB41-B785-4AF7-BDC1-E3AA9D6C570C}"/>
              </a:ext>
            </a:extLst>
          </p:cNvPr>
          <p:cNvSpPr txBox="1"/>
          <p:nvPr/>
        </p:nvSpPr>
        <p:spPr>
          <a:xfrm>
            <a:off x="2708031" y="2671329"/>
            <a:ext cx="54043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sonar-scanner.bat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D"sonar.projectKey</a:t>
            </a:r>
            <a:r>
              <a:rPr lang="en-US" dirty="0"/>
              <a:t>=</a:t>
            </a:r>
            <a:r>
              <a:rPr lang="en-US" dirty="0" err="1"/>
              <a:t>Prueba</a:t>
            </a:r>
            <a:r>
              <a:rPr lang="en-US" dirty="0"/>
              <a:t>" 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D"sonar.sources</a:t>
            </a:r>
            <a:r>
              <a:rPr lang="en-US" dirty="0"/>
              <a:t>=." 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D"sonar.host.url</a:t>
            </a:r>
            <a:r>
              <a:rPr lang="en-US" dirty="0"/>
              <a:t>=http://localhost:9000" 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D"sonar.login</a:t>
            </a:r>
            <a:r>
              <a:rPr lang="en-US" dirty="0"/>
              <a:t>=fd8c775d003505c5714901c510e31696e03982a7"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1867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Google Chrome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Visual Studio Code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Git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NodeJS / npm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SonarQube</a:t>
            </a:r>
          </a:p>
        </p:txBody>
      </p:sp>
      <p:pic>
        <p:nvPicPr>
          <p:cNvPr id="4" name="Picture 2" descr="Full Stack and Front End Developer Bootcamps - ISDI Coders">
            <a:extLst>
              <a:ext uri="{FF2B5EF4-FFF2-40B4-BE49-F238E27FC236}">
                <a16:creationId xmlns:a16="http://schemas.microsoft.com/office/drawing/2014/main" id="{A3970189-D552-4B3C-AB14-ECE75DA17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6"/>
          <a:stretch/>
        </p:blipFill>
        <p:spPr bwMode="auto">
          <a:xfrm>
            <a:off x="367500" y="1571625"/>
            <a:ext cx="37512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BA4929B-8C8F-4474-A211-ED3B56310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39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6" y="1708210"/>
            <a:ext cx="3527534" cy="3435290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68580" tIns="34290" rIns="68580" bIns="34290" rtlCol="0" anchor="t">
            <a:normAutofit/>
          </a:bodyPr>
          <a:lstStyle/>
          <a:p>
            <a:pPr algn="ctr" defTabSz="685800">
              <a:spcAft>
                <a:spcPts val="750"/>
              </a:spcAft>
              <a:buClr>
                <a:prstClr val="black"/>
              </a:buClr>
              <a:buSzPct val="100000"/>
              <a:defRPr/>
            </a:pPr>
            <a:endParaRPr lang="en-US" sz="1200" kern="1200" cap="all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176765-7CCE-4B20-92AA-AAF7EDE5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516" y="2423948"/>
            <a:ext cx="2889031" cy="1375542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000" dirty="0"/>
              <a:t>Visual Studio Code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E6E621-0616-42B4-8ACD-58C0878E0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7182" y="3932006"/>
            <a:ext cx="3247697" cy="512463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hlinkClick r:id="rId3"/>
              </a:rPr>
              <a:t>https://code.visualstudio.com/</a:t>
            </a:r>
            <a:endParaRPr lang="en-US" sz="15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5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22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112D49-FC48-4567-8B78-7EBB01B3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50" y="0"/>
            <a:ext cx="9124950" cy="4562475"/>
          </a:xfrm>
          <a:prstGeom prst="rect">
            <a:avLst/>
          </a:prstGeom>
        </p:spPr>
      </p:pic>
      <p:pic>
        <p:nvPicPr>
          <p:cNvPr id="3" name="Picture 2" descr="Full Stack and Front End Developer Bootcamps - ISDI Coders">
            <a:extLst>
              <a:ext uri="{FF2B5EF4-FFF2-40B4-BE49-F238E27FC236}">
                <a16:creationId xmlns:a16="http://schemas.microsoft.com/office/drawing/2014/main" id="{A298A437-281D-4301-B46D-15ADB5509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6"/>
          <a:stretch/>
        </p:blipFill>
        <p:spPr bwMode="auto">
          <a:xfrm>
            <a:off x="2339176" y="1571625"/>
            <a:ext cx="37512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40883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B391B2-888A-4430-BCD0-7602E28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685801"/>
            <a:ext cx="2743200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Plugins for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VSC Style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1989B-E06B-4B05-A14F-30D60318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78" y="3127876"/>
            <a:ext cx="2743200" cy="1144198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Spanish Language Pack for VSC</a:t>
            </a: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Icon Themes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de visual studio code logo">
            <a:extLst>
              <a:ext uri="{FF2B5EF4-FFF2-40B4-BE49-F238E27FC236}">
                <a16:creationId xmlns:a16="http://schemas.microsoft.com/office/drawing/2014/main" id="{AC7A4ACD-BE5B-44CB-AB72-C12F990F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25" y="409409"/>
            <a:ext cx="1253136" cy="12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260243-CDE9-4241-8232-02B5483A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516" y="240883"/>
            <a:ext cx="3509758" cy="31044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53ED653-4A1C-4C16-9E89-80D674142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714" y="1167591"/>
            <a:ext cx="3537667" cy="31044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F9725D4-B540-4D13-9F20-E42C35781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078" y="1836663"/>
            <a:ext cx="3567244" cy="31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8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40883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B391B2-888A-4430-BCD0-7602E28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685801"/>
            <a:ext cx="2743200" cy="216568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Plugins for formatting code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1989B-E06B-4B05-A14F-30D60318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78" y="3127876"/>
            <a:ext cx="2743200" cy="1144198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US" sz="1500" dirty="0" err="1">
                <a:solidFill>
                  <a:srgbClr val="FFFFFF"/>
                </a:solidFill>
              </a:rPr>
              <a:t>EditorConfig</a:t>
            </a:r>
            <a:r>
              <a:rPr lang="en-US" sz="1500" dirty="0">
                <a:solidFill>
                  <a:srgbClr val="FFFFFF"/>
                </a:solidFill>
              </a:rPr>
              <a:t> for VS Code</a:t>
            </a:r>
          </a:p>
          <a:p>
            <a:pPr algn="ctr"/>
            <a:r>
              <a:rPr lang="en-US" sz="1500" dirty="0" err="1">
                <a:solidFill>
                  <a:srgbClr val="FFFFFF"/>
                </a:solidFill>
              </a:rPr>
              <a:t>ESLint</a:t>
            </a:r>
            <a:r>
              <a:rPr lang="en-US" sz="1500" dirty="0">
                <a:solidFill>
                  <a:srgbClr val="FFFFFF"/>
                </a:solidFill>
              </a:rPr>
              <a:t> (de Dirk </a:t>
            </a:r>
            <a:r>
              <a:rPr lang="en-US" sz="1500" dirty="0" err="1">
                <a:solidFill>
                  <a:srgbClr val="FFFFFF"/>
                </a:solidFill>
              </a:rPr>
              <a:t>Baeumer</a:t>
            </a:r>
            <a:r>
              <a:rPr lang="en-US" sz="1500" dirty="0">
                <a:solidFill>
                  <a:srgbClr val="FFFFFF"/>
                </a:solidFill>
              </a:rPr>
              <a:t>)</a:t>
            </a: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Prettier (de Prettier)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de visual studio code logo">
            <a:extLst>
              <a:ext uri="{FF2B5EF4-FFF2-40B4-BE49-F238E27FC236}">
                <a16:creationId xmlns:a16="http://schemas.microsoft.com/office/drawing/2014/main" id="{AC7A4ACD-BE5B-44CB-AB72-C12F990F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93" y="340583"/>
            <a:ext cx="1253136" cy="12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95ACCC-468C-4471-B135-0C9B5379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58" y="263115"/>
            <a:ext cx="3148211" cy="27872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52E7709-60FF-4E88-B1F1-8C9381BFB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103"/>
            <a:ext cx="3157256" cy="278729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B88A730-F613-43DD-BE35-BD2199CCE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833" y="2205962"/>
            <a:ext cx="3061865" cy="26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7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20FCD25-9A5E-4F3F-8223-442E40DB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EditorConfig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56735A-7089-4003-8A9C-072301422BE6}"/>
              </a:ext>
            </a:extLst>
          </p:cNvPr>
          <p:cNvSpPr txBox="1"/>
          <p:nvPr/>
        </p:nvSpPr>
        <p:spPr>
          <a:xfrm>
            <a:off x="476864" y="1771531"/>
            <a:ext cx="2875935" cy="160043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bin-NG" dirty="0">
                <a:solidFill>
                  <a:schemeClr val="bg1"/>
                </a:solidFill>
              </a:rPr>
              <a:t>[*]</a:t>
            </a:r>
          </a:p>
          <a:p>
            <a:r>
              <a:rPr lang="bin-NG" dirty="0">
                <a:solidFill>
                  <a:schemeClr val="bg1"/>
                </a:solidFill>
              </a:rPr>
              <a:t>charset = utf-8</a:t>
            </a:r>
          </a:p>
          <a:p>
            <a:r>
              <a:rPr lang="bin-NG" dirty="0">
                <a:solidFill>
                  <a:schemeClr val="bg1"/>
                </a:solidFill>
              </a:rPr>
              <a:t>end_of_line = lf</a:t>
            </a:r>
          </a:p>
          <a:p>
            <a:r>
              <a:rPr lang="bin-NG" dirty="0">
                <a:solidFill>
                  <a:schemeClr val="bg1"/>
                </a:solidFill>
              </a:rPr>
              <a:t>indent_size = 2</a:t>
            </a:r>
          </a:p>
          <a:p>
            <a:r>
              <a:rPr lang="bin-NG" dirty="0">
                <a:solidFill>
                  <a:schemeClr val="bg1"/>
                </a:solidFill>
              </a:rPr>
              <a:t>indent_style = space</a:t>
            </a:r>
          </a:p>
          <a:p>
            <a:r>
              <a:rPr lang="bin-NG" dirty="0">
                <a:solidFill>
                  <a:schemeClr val="bg1"/>
                </a:solidFill>
              </a:rPr>
              <a:t>insert_final_newline = true</a:t>
            </a:r>
          </a:p>
          <a:p>
            <a:r>
              <a:rPr lang="bin-NG" dirty="0">
                <a:solidFill>
                  <a:schemeClr val="bg1"/>
                </a:solidFill>
              </a:rPr>
              <a:t>trim_trailing_whitespace = true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3D8F3F4-C6FA-4C27-A447-A81DE7C3DD87}"/>
              </a:ext>
            </a:extLst>
          </p:cNvPr>
          <p:cNvSpPr txBox="1"/>
          <p:nvPr/>
        </p:nvSpPr>
        <p:spPr>
          <a:xfrm>
            <a:off x="476864" y="1286814"/>
            <a:ext cx="1302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.</a:t>
            </a:r>
            <a:r>
              <a:rPr lang="es-ES" dirty="0" err="1"/>
              <a:t>editorconfig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A215608-85C5-41E1-BC0C-6EEE5F8EE3EE}"/>
              </a:ext>
            </a:extLst>
          </p:cNvPr>
          <p:cNvSpPr txBox="1"/>
          <p:nvPr/>
        </p:nvSpPr>
        <p:spPr>
          <a:xfrm>
            <a:off x="3470788" y="1173182"/>
            <a:ext cx="519634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indent_style</a:t>
            </a:r>
            <a:r>
              <a:rPr lang="en-US" dirty="0"/>
              <a:t>: set to tab or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indent_size</a:t>
            </a:r>
            <a:r>
              <a:rPr lang="en-US" dirty="0"/>
              <a:t>: number of columns for each indentation level and soft tabs (when supported). </a:t>
            </a:r>
            <a:br>
              <a:rPr lang="en-US" dirty="0"/>
            </a:br>
            <a:r>
              <a:rPr lang="en-US" dirty="0"/>
              <a:t>(When set to tab, </a:t>
            </a:r>
            <a:r>
              <a:rPr lang="en-US" dirty="0" err="1"/>
              <a:t>tab_width</a:t>
            </a:r>
            <a:r>
              <a:rPr lang="en-US" dirty="0"/>
              <a:t> (if specified) will be used.)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tab_width</a:t>
            </a:r>
            <a:r>
              <a:rPr lang="en-US" dirty="0"/>
              <a:t>: number of columns used to represent a tab character.</a:t>
            </a:r>
            <a:br>
              <a:rPr lang="en-US" dirty="0"/>
            </a:br>
            <a:r>
              <a:rPr lang="en-US" dirty="0"/>
              <a:t>(This defaults to the value of </a:t>
            </a:r>
            <a:r>
              <a:rPr lang="en-US" dirty="0" err="1"/>
              <a:t>indent_size</a:t>
            </a:r>
            <a:r>
              <a:rPr lang="en-US" dirty="0"/>
              <a:t> and doesn't usually need to be specified.)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end_of_line</a:t>
            </a:r>
            <a:r>
              <a:rPr lang="en-US" dirty="0"/>
              <a:t>: </a:t>
            </a:r>
            <a:r>
              <a:rPr lang="en-US" dirty="0" err="1"/>
              <a:t>lf</a:t>
            </a:r>
            <a:r>
              <a:rPr lang="en-US" dirty="0"/>
              <a:t>, </a:t>
            </a:r>
            <a:r>
              <a:rPr lang="en-US" dirty="0" err="1"/>
              <a:t>cr</a:t>
            </a:r>
            <a:r>
              <a:rPr lang="en-US" dirty="0"/>
              <a:t>, or </a:t>
            </a:r>
            <a:r>
              <a:rPr lang="en-US" dirty="0" err="1"/>
              <a:t>crlf</a:t>
            </a:r>
            <a:r>
              <a:rPr lang="en-US" dirty="0"/>
              <a:t> to control how line breaks are represented.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charset</a:t>
            </a:r>
            <a:r>
              <a:rPr lang="en-US" dirty="0"/>
              <a:t>: latin1, utf-8, utf-8-bom, utf-16be or utf-16le to control the character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trim_trailing_whitespace</a:t>
            </a:r>
            <a:r>
              <a:rPr lang="en-US" dirty="0"/>
              <a:t>: set to true (remove any whitespace characters preceding newline characters) or 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insert_final_newline</a:t>
            </a:r>
            <a:r>
              <a:rPr lang="en-US" dirty="0"/>
              <a:t>: set to true (ensure file ends with a newline) or false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4AA568-E28B-424F-A648-5254F246BE4B}"/>
              </a:ext>
            </a:extLst>
          </p:cNvPr>
          <p:cNvSpPr txBox="1"/>
          <p:nvPr/>
        </p:nvSpPr>
        <p:spPr>
          <a:xfrm>
            <a:off x="707923" y="3982065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Values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Prettier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226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20FCD25-9A5E-4F3F-8223-442E40DB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20137"/>
            <a:ext cx="8520600" cy="572700"/>
          </a:xfrm>
        </p:spPr>
        <p:txBody>
          <a:bodyPr/>
          <a:lstStyle/>
          <a:p>
            <a:r>
              <a:rPr lang="en-US"/>
              <a:t>VSC Configuration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B0AE15-74FD-45B2-AC9F-C0906EFA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5" y="1241054"/>
            <a:ext cx="2263745" cy="7057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1D7554-B18B-47A2-8A86-855163BB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6" y="2044028"/>
            <a:ext cx="2301882" cy="8073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9FDCBA6-D39F-4D6F-BE23-59C72425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763" y="1148727"/>
            <a:ext cx="4705091" cy="3549748"/>
          </a:xfrm>
          <a:prstGeom prst="rect">
            <a:avLst/>
          </a:prstGeom>
        </p:spPr>
      </p:pic>
      <p:sp>
        <p:nvSpPr>
          <p:cNvPr id="14" name="Flecha: curvada hacia abajo 13">
            <a:extLst>
              <a:ext uri="{FF2B5EF4-FFF2-40B4-BE49-F238E27FC236}">
                <a16:creationId xmlns:a16="http://schemas.microsoft.com/office/drawing/2014/main" id="{6E5B572D-87FB-49AA-A1C0-2806F8D1836D}"/>
              </a:ext>
            </a:extLst>
          </p:cNvPr>
          <p:cNvSpPr/>
          <p:nvPr/>
        </p:nvSpPr>
        <p:spPr>
          <a:xfrm rot="8125711">
            <a:off x="2877989" y="2404596"/>
            <a:ext cx="3057947" cy="1824290"/>
          </a:xfrm>
          <a:prstGeom prst="curvedDownArrow">
            <a:avLst>
              <a:gd name="adj1" fmla="val 3519"/>
              <a:gd name="adj2" fmla="val 23515"/>
              <a:gd name="adj3" fmla="val 25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ADF470F-3DE2-4430-ADBD-63C7A81C5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53" y="3244862"/>
            <a:ext cx="1417511" cy="746904"/>
          </a:xfrm>
          <a:prstGeom prst="rect">
            <a:avLst/>
          </a:prstGeom>
        </p:spPr>
      </p:pic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B0866169-9A7C-4427-89C4-6022DF2DDE16}"/>
              </a:ext>
            </a:extLst>
          </p:cNvPr>
          <p:cNvSpPr/>
          <p:nvPr/>
        </p:nvSpPr>
        <p:spPr>
          <a:xfrm rot="16200000">
            <a:off x="3079182" y="1841296"/>
            <a:ext cx="252000" cy="713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F9FD43D-E5D0-4AA1-9ECA-0F15EAB4748E}"/>
              </a:ext>
            </a:extLst>
          </p:cNvPr>
          <p:cNvSpPr txBox="1"/>
          <p:nvPr/>
        </p:nvSpPr>
        <p:spPr>
          <a:xfrm>
            <a:off x="632891" y="4053787"/>
            <a:ext cx="27184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in-NG" sz="900"/>
              <a:t>{</a:t>
            </a:r>
          </a:p>
          <a:p>
            <a:r>
              <a:rPr lang="bin-NG" sz="900"/>
              <a:t>    "workbench.colorTheme": "Visual Studio Light"</a:t>
            </a:r>
          </a:p>
          <a:p>
            <a:r>
              <a:rPr lang="bin-NG" sz="9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4899180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2330</Words>
  <Application>Microsoft Office PowerPoint</Application>
  <PresentationFormat>Presentación en pantalla (16:9)</PresentationFormat>
  <Paragraphs>359</Paragraphs>
  <Slides>50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50</vt:i4>
      </vt:variant>
    </vt:vector>
  </HeadingPairs>
  <TitlesOfParts>
    <vt:vector size="62" baseType="lpstr">
      <vt:lpstr>Rockwell</vt:lpstr>
      <vt:lpstr>Consolas</vt:lpstr>
      <vt:lpstr>Montserrat</vt:lpstr>
      <vt:lpstr>Gill Sans</vt:lpstr>
      <vt:lpstr>Calibri Light</vt:lpstr>
      <vt:lpstr>Calibri</vt:lpstr>
      <vt:lpstr>Helvetica Neue</vt:lpstr>
      <vt:lpstr>Arial</vt:lpstr>
      <vt:lpstr>Helvetica Neue Light</vt:lpstr>
      <vt:lpstr>1_Simple Light</vt:lpstr>
      <vt:lpstr>Tema de Office</vt:lpstr>
      <vt:lpstr>1_Tema de Office</vt:lpstr>
      <vt:lpstr>Environment &amp; Tools</vt:lpstr>
      <vt:lpstr>Elements in working environmet</vt:lpstr>
      <vt:lpstr>Chrome</vt:lpstr>
      <vt:lpstr>Browser developer tools</vt:lpstr>
      <vt:lpstr>Visual Studio Code</vt:lpstr>
      <vt:lpstr>Plugins for VSC Style</vt:lpstr>
      <vt:lpstr>Plugins for formatting code</vt:lpstr>
      <vt:lpstr>EditorConfig Configuration</vt:lpstr>
      <vt:lpstr>VSC Configuration</vt:lpstr>
      <vt:lpstr>VSC Configuration for Prettier</vt:lpstr>
      <vt:lpstr>Plugins for Git/GitHub</vt:lpstr>
      <vt:lpstr>Plugins for testing code</vt:lpstr>
      <vt:lpstr>Plugins for Bootstrap</vt:lpstr>
      <vt:lpstr>Plugins para Node JS</vt:lpstr>
      <vt:lpstr>Recommended Plugins</vt:lpstr>
      <vt:lpstr>Servidores Web de desarrollo</vt:lpstr>
      <vt:lpstr>VSC Final Settings</vt:lpstr>
      <vt:lpstr>Terminal o línea de comandos (Windows)</vt:lpstr>
      <vt:lpstr>Terminales en VSC</vt:lpstr>
      <vt:lpstr>Git</vt:lpstr>
      <vt:lpstr>GitHub</vt:lpstr>
      <vt:lpstr>Git desde VSC</vt:lpstr>
      <vt:lpstr>Entorno: Node JS / nmp</vt:lpstr>
      <vt:lpstr>Node JS</vt:lpstr>
      <vt:lpstr>¿Qué es NodeJS? – Técnicamente</vt:lpstr>
      <vt:lpstr>¿Qué es NodeJS? – En la práctica</vt:lpstr>
      <vt:lpstr>Node/npm</vt:lpstr>
      <vt:lpstr>npm: instalación de paquetes</vt:lpstr>
      <vt:lpstr>Npx – ejecutor de paquetes npm</vt:lpstr>
      <vt:lpstr>Versiones de Node: nvm</vt:lpstr>
      <vt:lpstr>NVM Windows</vt:lpstr>
      <vt:lpstr>Instalación de NodeJS</vt:lpstr>
      <vt:lpstr>Nodemon https://nodemon.io/</vt:lpstr>
      <vt:lpstr>Initialization of npm project</vt:lpstr>
      <vt:lpstr>ESLint instalation (1)</vt:lpstr>
      <vt:lpstr>ESLint style guide</vt:lpstr>
      <vt:lpstr>ESLint instalation (2)</vt:lpstr>
      <vt:lpstr>ESLint + Prettier + VSC</vt:lpstr>
      <vt:lpstr>Check ESLint working</vt:lpstr>
      <vt:lpstr>Sonarqube</vt:lpstr>
      <vt:lpstr>Prerequisite</vt:lpstr>
      <vt:lpstr>Sonarqube Server</vt:lpstr>
      <vt:lpstr> Run Server</vt:lpstr>
      <vt:lpstr>Login</vt:lpstr>
      <vt:lpstr>Create project</vt:lpstr>
      <vt:lpstr>Scanners</vt:lpstr>
      <vt:lpstr>Install a scanner (CLI)</vt:lpstr>
      <vt:lpstr>Configuring your project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Tools</dc:title>
  <cp:lastModifiedBy>Alejandro Cerezo</cp:lastModifiedBy>
  <cp:revision>6</cp:revision>
  <dcterms:modified xsi:type="dcterms:W3CDTF">2021-10-10T10:43:47Z</dcterms:modified>
</cp:coreProperties>
</file>